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17"/>
  </p:notesMasterIdLst>
  <p:sldIdLst>
    <p:sldId id="261" r:id="rId5"/>
    <p:sldId id="265" r:id="rId6"/>
    <p:sldId id="278" r:id="rId7"/>
    <p:sldId id="262" r:id="rId8"/>
    <p:sldId id="415" r:id="rId9"/>
    <p:sldId id="416" r:id="rId10"/>
    <p:sldId id="305" r:id="rId11"/>
    <p:sldId id="282" r:id="rId12"/>
    <p:sldId id="283" r:id="rId13"/>
    <p:sldId id="285" r:id="rId14"/>
    <p:sldId id="286" r:id="rId15"/>
    <p:sldId id="277" r:id="rId1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13A3F"/>
    <a:srgbClr val="A2B01D"/>
    <a:srgbClr val="22607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0893F4A-FB60-55DC-9185-118051CDFD00}" v="132" dt="2026-06-23T10:57:16.630"/>
    <p1510:client id="{B3AE56BA-8977-2DD4-6DAF-4732F2B955B6}" v="229" dt="2026-06-23T10:28:53.822"/>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23" Type="http://schemas.microsoft.com/office/2015/10/relationships/revisionInfo" Target="revisionInfo.xml"/><Relationship Id="rId10" Type="http://schemas.openxmlformats.org/officeDocument/2006/relationships/slide" Target="slides/slide6.xml"/><Relationship Id="rId19"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Chloe Thatcher" userId="S::chloe.thatcher@catch-22.org.uk::539b810f-7304-488b-94e4-bdff3dd89718" providerId="AD" clId="Web-{E0BBDB07-A434-80AF-9927-6B47ED3916C5}"/>
    <pc:docChg chg="modSld">
      <pc:chgData name="Chloe Thatcher" userId="S::chloe.thatcher@catch-22.org.uk::539b810f-7304-488b-94e4-bdff3dd89718" providerId="AD" clId="Web-{E0BBDB07-A434-80AF-9927-6B47ED3916C5}" dt="2026-06-02T13:20:49.022" v="31" actId="1076"/>
      <pc:docMkLst>
        <pc:docMk/>
      </pc:docMkLst>
      <pc:sldChg chg="addSp delSp modSp">
        <pc:chgData name="Chloe Thatcher" userId="S::chloe.thatcher@catch-22.org.uk::539b810f-7304-488b-94e4-bdff3dd89718" providerId="AD" clId="Web-{E0BBDB07-A434-80AF-9927-6B47ED3916C5}" dt="2026-06-02T13:20:49.022" v="31" actId="1076"/>
        <pc:sldMkLst>
          <pc:docMk/>
          <pc:sldMk cId="463133969" sldId="286"/>
        </pc:sldMkLst>
        <pc:picChg chg="add del mod">
          <ac:chgData name="Chloe Thatcher" userId="S::chloe.thatcher@catch-22.org.uk::539b810f-7304-488b-94e4-bdff3dd89718" providerId="AD" clId="Web-{E0BBDB07-A434-80AF-9927-6B47ED3916C5}" dt="2026-06-02T13:20:43.725" v="29" actId="1076"/>
          <ac:picMkLst>
            <pc:docMk/>
            <pc:sldMk cId="463133969" sldId="286"/>
            <ac:picMk id="2" creationId="{388CEE23-8DE6-02F8-FE32-2666C5F5394A}"/>
          </ac:picMkLst>
        </pc:picChg>
        <pc:picChg chg="mod">
          <ac:chgData name="Chloe Thatcher" userId="S::chloe.thatcher@catch-22.org.uk::539b810f-7304-488b-94e4-bdff3dd89718" providerId="AD" clId="Web-{E0BBDB07-A434-80AF-9927-6B47ED3916C5}" dt="2026-06-02T13:19:02.921" v="4" actId="14100"/>
          <ac:picMkLst>
            <pc:docMk/>
            <pc:sldMk cId="463133969" sldId="286"/>
            <ac:picMk id="3" creationId="{15BCE0B0-4E22-B7C6-BB38-1429AF9ABA1F}"/>
          </ac:picMkLst>
        </pc:picChg>
        <pc:picChg chg="add mod">
          <ac:chgData name="Chloe Thatcher" userId="S::chloe.thatcher@catch-22.org.uk::539b810f-7304-488b-94e4-bdff3dd89718" providerId="AD" clId="Web-{E0BBDB07-A434-80AF-9927-6B47ED3916C5}" dt="2026-06-02T13:20:49.022" v="31" actId="1076"/>
          <ac:picMkLst>
            <pc:docMk/>
            <pc:sldMk cId="463133969" sldId="286"/>
            <ac:picMk id="4" creationId="{F81B71EF-968E-C2E2-A484-A29DC0066151}"/>
          </ac:picMkLst>
        </pc:picChg>
        <pc:picChg chg="add mod">
          <ac:chgData name="Chloe Thatcher" userId="S::chloe.thatcher@catch-22.org.uk::539b810f-7304-488b-94e4-bdff3dd89718" providerId="AD" clId="Web-{E0BBDB07-A434-80AF-9927-6B47ED3916C5}" dt="2026-06-02T13:20:41.990" v="28" actId="1076"/>
          <ac:picMkLst>
            <pc:docMk/>
            <pc:sldMk cId="463133969" sldId="286"/>
            <ac:picMk id="5" creationId="{CAF300AA-8AA3-DE4E-5451-B65CA9DD6668}"/>
          </ac:picMkLst>
        </pc:picChg>
        <pc:picChg chg="mod ord">
          <ac:chgData name="Chloe Thatcher" userId="S::chloe.thatcher@catch-22.org.uk::539b810f-7304-488b-94e4-bdff3dd89718" providerId="AD" clId="Web-{E0BBDB07-A434-80AF-9927-6B47ED3916C5}" dt="2026-06-02T13:20:47.413" v="30" actId="1076"/>
          <ac:picMkLst>
            <pc:docMk/>
            <pc:sldMk cId="463133969" sldId="286"/>
            <ac:picMk id="8" creationId="{82F5259C-0B58-6178-A8EA-692C3D99C92E}"/>
          </ac:picMkLst>
        </pc:picChg>
      </pc:sldChg>
    </pc:docChg>
  </pc:docChgLst>
  <pc:docChgLst>
    <pc:chgData name="Kali Long" userId="S::kali.long@catch-22.org.uk::ce417ded-099d-4012-9c7b-c146dc5610e7" providerId="AD" clId="Web-{60893F4A-FB60-55DC-9185-118051CDFD00}"/>
    <pc:docChg chg="modSld">
      <pc:chgData name="Kali Long" userId="S::kali.long@catch-22.org.uk::ce417ded-099d-4012-9c7b-c146dc5610e7" providerId="AD" clId="Web-{60893F4A-FB60-55DC-9185-118051CDFD00}" dt="2026-06-23T10:57:16.145" v="77" actId="20577"/>
      <pc:docMkLst>
        <pc:docMk/>
      </pc:docMkLst>
      <pc:sldChg chg="modSp">
        <pc:chgData name="Kali Long" userId="S::kali.long@catch-22.org.uk::ce417ded-099d-4012-9c7b-c146dc5610e7" providerId="AD" clId="Web-{60893F4A-FB60-55DC-9185-118051CDFD00}" dt="2026-06-23T10:57:16.145" v="77" actId="20577"/>
        <pc:sldMkLst>
          <pc:docMk/>
          <pc:sldMk cId="2006130267" sldId="278"/>
        </pc:sldMkLst>
        <pc:spChg chg="mod">
          <ac:chgData name="Kali Long" userId="S::kali.long@catch-22.org.uk::ce417ded-099d-4012-9c7b-c146dc5610e7" providerId="AD" clId="Web-{60893F4A-FB60-55DC-9185-118051CDFD00}" dt="2026-06-23T10:57:16.145" v="77" actId="20577"/>
          <ac:spMkLst>
            <pc:docMk/>
            <pc:sldMk cId="2006130267" sldId="278"/>
            <ac:spMk id="13" creationId="{A168E020-D5AB-836D-CB01-417665DA23C8}"/>
          </ac:spMkLst>
        </pc:spChg>
        <pc:picChg chg="mod">
          <ac:chgData name="Kali Long" userId="S::kali.long@catch-22.org.uk::ce417ded-099d-4012-9c7b-c146dc5610e7" providerId="AD" clId="Web-{60893F4A-FB60-55DC-9185-118051CDFD00}" dt="2026-06-23T10:55:02.719" v="39" actId="1076"/>
          <ac:picMkLst>
            <pc:docMk/>
            <pc:sldMk cId="2006130267" sldId="278"/>
            <ac:picMk id="6" creationId="{AA1E2ACB-8F52-7C62-43D4-5AAEB4FE52D5}"/>
          </ac:picMkLst>
        </pc:picChg>
      </pc:sldChg>
    </pc:docChg>
  </pc:docChgLst>
  <pc:docChgLst>
    <pc:chgData name="Chloe Thatcher" userId="S::chloe.thatcher@catch-22.org.uk::539b810f-7304-488b-94e4-bdff3dd89718" providerId="AD" clId="Web-{43497FDA-3A58-4145-9B85-41F22682FC52}"/>
    <pc:docChg chg="modSld">
      <pc:chgData name="Chloe Thatcher" userId="S::chloe.thatcher@catch-22.org.uk::539b810f-7304-488b-94e4-bdff3dd89718" providerId="AD" clId="Web-{43497FDA-3A58-4145-9B85-41F22682FC52}" dt="2026-06-02T13:11:47.982" v="306" actId="1076"/>
      <pc:docMkLst>
        <pc:docMk/>
      </pc:docMkLst>
      <pc:sldChg chg="addSp delSp modSp">
        <pc:chgData name="Chloe Thatcher" userId="S::chloe.thatcher@catch-22.org.uk::539b810f-7304-488b-94e4-bdff3dd89718" providerId="AD" clId="Web-{43497FDA-3A58-4145-9B85-41F22682FC52}" dt="2026-06-02T13:09:16.741" v="238" actId="14100"/>
        <pc:sldMkLst>
          <pc:docMk/>
          <pc:sldMk cId="1277970067" sldId="277"/>
        </pc:sldMkLst>
        <pc:spChg chg="mod">
          <ac:chgData name="Chloe Thatcher" userId="S::chloe.thatcher@catch-22.org.uk::539b810f-7304-488b-94e4-bdff3dd89718" providerId="AD" clId="Web-{43497FDA-3A58-4145-9B85-41F22682FC52}" dt="2026-06-02T13:08:59.975" v="229" actId="1076"/>
          <ac:spMkLst>
            <pc:docMk/>
            <pc:sldMk cId="1277970067" sldId="277"/>
            <ac:spMk id="3" creationId="{96358783-6147-CEA0-6042-DCAFF633BEB5}"/>
          </ac:spMkLst>
        </pc:spChg>
        <pc:picChg chg="mod">
          <ac:chgData name="Chloe Thatcher" userId="S::chloe.thatcher@catch-22.org.uk::539b810f-7304-488b-94e4-bdff3dd89718" providerId="AD" clId="Web-{43497FDA-3A58-4145-9B85-41F22682FC52}" dt="2026-06-02T13:09:11.944" v="236" actId="1076"/>
          <ac:picMkLst>
            <pc:docMk/>
            <pc:sldMk cId="1277970067" sldId="277"/>
            <ac:picMk id="4" creationId="{7F8F0772-028D-9C21-529D-F375901AC3BA}"/>
          </ac:picMkLst>
        </pc:picChg>
        <pc:picChg chg="add mod">
          <ac:chgData name="Chloe Thatcher" userId="S::chloe.thatcher@catch-22.org.uk::539b810f-7304-488b-94e4-bdff3dd89718" providerId="AD" clId="Web-{43497FDA-3A58-4145-9B85-41F22682FC52}" dt="2026-06-02T13:08:51.319" v="226" actId="14100"/>
          <ac:picMkLst>
            <pc:docMk/>
            <pc:sldMk cId="1277970067" sldId="277"/>
            <ac:picMk id="8" creationId="{A0F6DCF7-8296-AA82-CFCB-6C59549138DF}"/>
          </ac:picMkLst>
        </pc:picChg>
        <pc:picChg chg="add mod modCrop">
          <ac:chgData name="Chloe Thatcher" userId="S::chloe.thatcher@catch-22.org.uk::539b810f-7304-488b-94e4-bdff3dd89718" providerId="AD" clId="Web-{43497FDA-3A58-4145-9B85-41F22682FC52}" dt="2026-06-02T13:09:16.741" v="238" actId="14100"/>
          <ac:picMkLst>
            <pc:docMk/>
            <pc:sldMk cId="1277970067" sldId="277"/>
            <ac:picMk id="9" creationId="{C5E01765-781B-A81D-104B-74BC1497D6AD}"/>
          </ac:picMkLst>
        </pc:picChg>
      </pc:sldChg>
      <pc:sldChg chg="addSp delSp modSp">
        <pc:chgData name="Chloe Thatcher" userId="S::chloe.thatcher@catch-22.org.uk::539b810f-7304-488b-94e4-bdff3dd89718" providerId="AD" clId="Web-{43497FDA-3A58-4145-9B85-41F22682FC52}" dt="2026-06-02T13:11:47.982" v="306" actId="1076"/>
        <pc:sldMkLst>
          <pc:docMk/>
          <pc:sldMk cId="4186607351" sldId="282"/>
        </pc:sldMkLst>
        <pc:spChg chg="mod">
          <ac:chgData name="Chloe Thatcher" userId="S::chloe.thatcher@catch-22.org.uk::539b810f-7304-488b-94e4-bdff3dd89718" providerId="AD" clId="Web-{43497FDA-3A58-4145-9B85-41F22682FC52}" dt="2026-06-02T13:10:15.056" v="265" actId="1076"/>
          <ac:spMkLst>
            <pc:docMk/>
            <pc:sldMk cId="4186607351" sldId="282"/>
            <ac:spMk id="2" creationId="{6C4A5536-7D36-A533-ECEE-19670CFE3FD3}"/>
          </ac:spMkLst>
        </pc:spChg>
        <pc:spChg chg="add del mod">
          <ac:chgData name="Chloe Thatcher" userId="S::chloe.thatcher@catch-22.org.uk::539b810f-7304-488b-94e4-bdff3dd89718" providerId="AD" clId="Web-{43497FDA-3A58-4145-9B85-41F22682FC52}" dt="2026-06-02T13:11:47.982" v="306" actId="1076"/>
          <ac:spMkLst>
            <pc:docMk/>
            <pc:sldMk cId="4186607351" sldId="282"/>
            <ac:spMk id="5" creationId="{E86A2C04-4F63-4148-A432-3D7D43DA0221}"/>
          </ac:spMkLst>
        </pc:spChg>
        <pc:spChg chg="add mod">
          <ac:chgData name="Chloe Thatcher" userId="S::chloe.thatcher@catch-22.org.uk::539b810f-7304-488b-94e4-bdff3dd89718" providerId="AD" clId="Web-{43497FDA-3A58-4145-9B85-41F22682FC52}" dt="2026-06-02T13:11:41.091" v="302" actId="20577"/>
          <ac:spMkLst>
            <pc:docMk/>
            <pc:sldMk cId="4186607351" sldId="282"/>
            <ac:spMk id="12" creationId="{E325E724-B87C-6191-41E9-3559B0D6A82E}"/>
          </ac:spMkLst>
        </pc:spChg>
        <pc:picChg chg="add mod modCrop">
          <ac:chgData name="Chloe Thatcher" userId="S::chloe.thatcher@catch-22.org.uk::539b810f-7304-488b-94e4-bdff3dd89718" providerId="AD" clId="Web-{43497FDA-3A58-4145-9B85-41F22682FC52}" dt="2026-06-02T13:04:12.792" v="134" actId="1076"/>
          <ac:picMkLst>
            <pc:docMk/>
            <pc:sldMk cId="4186607351" sldId="282"/>
            <ac:picMk id="8" creationId="{28123A1E-6D62-3938-1397-BC475ECDABAB}"/>
          </ac:picMkLst>
        </pc:picChg>
        <pc:picChg chg="add mod modCrop">
          <ac:chgData name="Chloe Thatcher" userId="S::chloe.thatcher@catch-22.org.uk::539b810f-7304-488b-94e4-bdff3dd89718" providerId="AD" clId="Web-{43497FDA-3A58-4145-9B85-41F22682FC52}" dt="2026-06-02T13:04:30.527" v="140" actId="1076"/>
          <ac:picMkLst>
            <pc:docMk/>
            <pc:sldMk cId="4186607351" sldId="282"/>
            <ac:picMk id="9" creationId="{FE1CBC8C-F309-6707-6445-C2D625D38B38}"/>
          </ac:picMkLst>
        </pc:picChg>
      </pc:sldChg>
      <pc:sldChg chg="modSp">
        <pc:chgData name="Chloe Thatcher" userId="S::chloe.thatcher@catch-22.org.uk::539b810f-7304-488b-94e4-bdff3dd89718" providerId="AD" clId="Web-{43497FDA-3A58-4145-9B85-41F22682FC52}" dt="2026-06-02T13:09:25.414" v="254" actId="20577"/>
        <pc:sldMkLst>
          <pc:docMk/>
          <pc:sldMk cId="3034524521" sldId="285"/>
        </pc:sldMkLst>
        <pc:spChg chg="mod">
          <ac:chgData name="Chloe Thatcher" userId="S::chloe.thatcher@catch-22.org.uk::539b810f-7304-488b-94e4-bdff3dd89718" providerId="AD" clId="Web-{43497FDA-3A58-4145-9B85-41F22682FC52}" dt="2026-06-02T13:09:25.414" v="254" actId="20577"/>
          <ac:spMkLst>
            <pc:docMk/>
            <pc:sldMk cId="3034524521" sldId="285"/>
            <ac:spMk id="2" creationId="{29AC5BEC-FA49-1077-FFEA-220834B3849C}"/>
          </ac:spMkLst>
        </pc:spChg>
        <pc:spChg chg="mod">
          <ac:chgData name="Chloe Thatcher" userId="S::chloe.thatcher@catch-22.org.uk::539b810f-7304-488b-94e4-bdff3dd89718" providerId="AD" clId="Web-{43497FDA-3A58-4145-9B85-41F22682FC52}" dt="2026-06-02T12:54:14.939" v="87" actId="20577"/>
          <ac:spMkLst>
            <pc:docMk/>
            <pc:sldMk cId="3034524521" sldId="285"/>
            <ac:spMk id="4" creationId="{2961D3DC-A319-A182-D2C1-E83DD5070DEB}"/>
          </ac:spMkLst>
        </pc:spChg>
      </pc:sldChg>
      <pc:sldChg chg="addSp delSp modSp">
        <pc:chgData name="Chloe Thatcher" userId="S::chloe.thatcher@catch-22.org.uk::539b810f-7304-488b-94e4-bdff3dd89718" providerId="AD" clId="Web-{43497FDA-3A58-4145-9B85-41F22682FC52}" dt="2026-06-02T13:04:05.370" v="129"/>
        <pc:sldMkLst>
          <pc:docMk/>
          <pc:sldMk cId="463133969" sldId="286"/>
        </pc:sldMkLst>
        <pc:spChg chg="mod">
          <ac:chgData name="Chloe Thatcher" userId="S::chloe.thatcher@catch-22.org.uk::539b810f-7304-488b-94e4-bdff3dd89718" providerId="AD" clId="Web-{43497FDA-3A58-4145-9B85-41F22682FC52}" dt="2026-06-02T12:55:42.896" v="101" actId="1076"/>
          <ac:spMkLst>
            <pc:docMk/>
            <pc:sldMk cId="463133969" sldId="286"/>
            <ac:spMk id="11" creationId="{32B0AD8E-5357-682E-AA5E-CC21C601905B}"/>
          </ac:spMkLst>
        </pc:spChg>
        <pc:picChg chg="mod">
          <ac:chgData name="Chloe Thatcher" userId="S::chloe.thatcher@catch-22.org.uk::539b810f-7304-488b-94e4-bdff3dd89718" providerId="AD" clId="Web-{43497FDA-3A58-4145-9B85-41F22682FC52}" dt="2026-06-02T12:57:18.384" v="106" actId="1076"/>
          <ac:picMkLst>
            <pc:docMk/>
            <pc:sldMk cId="463133969" sldId="286"/>
            <ac:picMk id="3" creationId="{15BCE0B0-4E22-B7C6-BB38-1429AF9ABA1F}"/>
          </ac:picMkLst>
        </pc:picChg>
        <pc:picChg chg="add mod modCrop">
          <ac:chgData name="Chloe Thatcher" userId="S::chloe.thatcher@catch-22.org.uk::539b810f-7304-488b-94e4-bdff3dd89718" providerId="AD" clId="Web-{43497FDA-3A58-4145-9B85-41F22682FC52}" dt="2026-06-02T13:02:57.632" v="121" actId="1076"/>
          <ac:picMkLst>
            <pc:docMk/>
            <pc:sldMk cId="463133969" sldId="286"/>
            <ac:picMk id="8" creationId="{82F5259C-0B58-6178-A8EA-692C3D99C92E}"/>
          </ac:picMkLst>
        </pc:picChg>
      </pc:sldChg>
    </pc:docChg>
  </pc:docChgLst>
  <pc:docChgLst>
    <pc:chgData name="Kali Long" userId="S::kali.long@catch-22.org.uk::ce417ded-099d-4012-9c7b-c146dc5610e7" providerId="AD" clId="Web-{E0D85F9B-2A1D-42AF-4E6E-88648DB37E81}"/>
    <pc:docChg chg="modSld">
      <pc:chgData name="Kali Long" userId="S::kali.long@catch-22.org.uk::ce417ded-099d-4012-9c7b-c146dc5610e7" providerId="AD" clId="Web-{E0D85F9B-2A1D-42AF-4E6E-88648DB37E81}" dt="2026-06-02T16:33:27.909" v="46" actId="20577"/>
      <pc:docMkLst>
        <pc:docMk/>
      </pc:docMkLst>
      <pc:sldChg chg="addSp delSp modSp">
        <pc:chgData name="Kali Long" userId="S::kali.long@catch-22.org.uk::ce417ded-099d-4012-9c7b-c146dc5610e7" providerId="AD" clId="Web-{E0D85F9B-2A1D-42AF-4E6E-88648DB37E81}" dt="2026-06-02T16:31:04.138" v="6" actId="1076"/>
        <pc:sldMkLst>
          <pc:docMk/>
          <pc:sldMk cId="57331795" sldId="262"/>
        </pc:sldMkLst>
        <pc:picChg chg="add mod">
          <ac:chgData name="Kali Long" userId="S::kali.long@catch-22.org.uk::ce417ded-099d-4012-9c7b-c146dc5610e7" providerId="AD" clId="Web-{E0D85F9B-2A1D-42AF-4E6E-88648DB37E81}" dt="2026-06-02T16:31:04.138" v="6" actId="1076"/>
          <ac:picMkLst>
            <pc:docMk/>
            <pc:sldMk cId="57331795" sldId="262"/>
            <ac:picMk id="4" creationId="{11378EE2-B546-ABFF-6D15-1A909506C857}"/>
          </ac:picMkLst>
        </pc:picChg>
      </pc:sldChg>
      <pc:sldChg chg="modSp">
        <pc:chgData name="Kali Long" userId="S::kali.long@catch-22.org.uk::ce417ded-099d-4012-9c7b-c146dc5610e7" providerId="AD" clId="Web-{E0D85F9B-2A1D-42AF-4E6E-88648DB37E81}" dt="2026-06-02T16:33:27.909" v="46" actId="20577"/>
        <pc:sldMkLst>
          <pc:docMk/>
          <pc:sldMk cId="1277970067" sldId="277"/>
        </pc:sldMkLst>
        <pc:spChg chg="mod">
          <ac:chgData name="Kali Long" userId="S::kali.long@catch-22.org.uk::ce417ded-099d-4012-9c7b-c146dc5610e7" providerId="AD" clId="Web-{E0D85F9B-2A1D-42AF-4E6E-88648DB37E81}" dt="2026-06-02T16:33:27.909" v="46" actId="20577"/>
          <ac:spMkLst>
            <pc:docMk/>
            <pc:sldMk cId="1277970067" sldId="277"/>
            <ac:spMk id="3" creationId="{96358783-6147-CEA0-6042-DCAFF633BEB5}"/>
          </ac:spMkLst>
        </pc:spChg>
      </pc:sldChg>
    </pc:docChg>
  </pc:docChgLst>
  <pc:docChgLst>
    <pc:chgData name="Chloe Thatcher" userId="S::chloe.thatcher@catch-22.org.uk::539b810f-7304-488b-94e4-bdff3dd89718" providerId="AD" clId="Web-{B3AE56BA-8977-2DD4-6DAF-4732F2B955B6}"/>
    <pc:docChg chg="addSld delSld modSld">
      <pc:chgData name="Chloe Thatcher" userId="S::chloe.thatcher@catch-22.org.uk::539b810f-7304-488b-94e4-bdff3dd89718" providerId="AD" clId="Web-{B3AE56BA-8977-2DD4-6DAF-4732F2B955B6}" dt="2026-06-23T10:28:53.822" v="128" actId="20577"/>
      <pc:docMkLst>
        <pc:docMk/>
      </pc:docMkLst>
      <pc:sldChg chg="modSp add">
        <pc:chgData name="Chloe Thatcher" userId="S::chloe.thatcher@catch-22.org.uk::539b810f-7304-488b-94e4-bdff3dd89718" providerId="AD" clId="Web-{B3AE56BA-8977-2DD4-6DAF-4732F2B955B6}" dt="2026-06-23T10:28:53.822" v="128" actId="20577"/>
        <pc:sldMkLst>
          <pc:docMk/>
          <pc:sldMk cId="2006130267" sldId="278"/>
        </pc:sldMkLst>
        <pc:spChg chg="mod">
          <ac:chgData name="Chloe Thatcher" userId="S::chloe.thatcher@catch-22.org.uk::539b810f-7304-488b-94e4-bdff3dd89718" providerId="AD" clId="Web-{B3AE56BA-8977-2DD4-6DAF-4732F2B955B6}" dt="2026-06-23T10:17:55.172" v="53" actId="14100"/>
          <ac:spMkLst>
            <pc:docMk/>
            <pc:sldMk cId="2006130267" sldId="278"/>
            <ac:spMk id="12" creationId="{4119EE60-0CE4-692B-9172-37EA414EB80E}"/>
          </ac:spMkLst>
        </pc:spChg>
        <pc:spChg chg="mod">
          <ac:chgData name="Chloe Thatcher" userId="S::chloe.thatcher@catch-22.org.uk::539b810f-7304-488b-94e4-bdff3dd89718" providerId="AD" clId="Web-{B3AE56BA-8977-2DD4-6DAF-4732F2B955B6}" dt="2026-06-23T10:28:53.822" v="128" actId="20577"/>
          <ac:spMkLst>
            <pc:docMk/>
            <pc:sldMk cId="2006130267" sldId="278"/>
            <ac:spMk id="13" creationId="{A168E020-D5AB-836D-CB01-417665DA23C8}"/>
          </ac:spMkLst>
        </pc:spChg>
        <pc:picChg chg="mod">
          <ac:chgData name="Chloe Thatcher" userId="S::chloe.thatcher@catch-22.org.uk::539b810f-7304-488b-94e4-bdff3dd89718" providerId="AD" clId="Web-{B3AE56BA-8977-2DD4-6DAF-4732F2B955B6}" dt="2026-06-23T10:17:44.016" v="45" actId="1076"/>
          <ac:picMkLst>
            <pc:docMk/>
            <pc:sldMk cId="2006130267" sldId="278"/>
            <ac:picMk id="6" creationId="{AA1E2ACB-8F52-7C62-43D4-5AAEB4FE52D5}"/>
          </ac:picMkLst>
        </pc:picChg>
      </pc:sldChg>
      <pc:sldChg chg="del">
        <pc:chgData name="Chloe Thatcher" userId="S::chloe.thatcher@catch-22.org.uk::539b810f-7304-488b-94e4-bdff3dd89718" providerId="AD" clId="Web-{B3AE56BA-8977-2DD4-6DAF-4732F2B955B6}" dt="2026-06-23T10:18:06.391" v="54"/>
        <pc:sldMkLst>
          <pc:docMk/>
          <pc:sldMk cId="247126655" sldId="418"/>
        </pc:sldMkLst>
      </pc:sldChg>
    </pc:docChg>
  </pc:docChgLst>
  <pc:docChgLst>
    <pc:chgData name="Kali Long" userId="S::kali.long@catch-22.org.uk::ce417ded-099d-4012-9c7b-c146dc5610e7" providerId="AD" clId="Web-{BBACA30F-C8FF-CFB8-DE8F-487C0A6B1AE0}"/>
    <pc:docChg chg="addSld delSld modSld">
      <pc:chgData name="Kali Long" userId="S::kali.long@catch-22.org.uk::ce417ded-099d-4012-9c7b-c146dc5610e7" providerId="AD" clId="Web-{BBACA30F-C8FF-CFB8-DE8F-487C0A6B1AE0}" dt="2026-06-01T16:35:04.027" v="128" actId="20577"/>
      <pc:docMkLst>
        <pc:docMk/>
      </pc:docMkLst>
      <pc:sldChg chg="modSp">
        <pc:chgData name="Kali Long" userId="S::kali.long@catch-22.org.uk::ce417ded-099d-4012-9c7b-c146dc5610e7" providerId="AD" clId="Web-{BBACA30F-C8FF-CFB8-DE8F-487C0A6B1AE0}" dt="2026-06-01T16:04:31.643" v="4" actId="20577"/>
        <pc:sldMkLst>
          <pc:docMk/>
          <pc:sldMk cId="2442268748" sldId="261"/>
        </pc:sldMkLst>
        <pc:spChg chg="mod">
          <ac:chgData name="Kali Long" userId="S::kali.long@catch-22.org.uk::ce417ded-099d-4012-9c7b-c146dc5610e7" providerId="AD" clId="Web-{BBACA30F-C8FF-CFB8-DE8F-487C0A6B1AE0}" dt="2026-06-01T16:04:31.643" v="4" actId="20577"/>
          <ac:spMkLst>
            <pc:docMk/>
            <pc:sldMk cId="2442268748" sldId="261"/>
            <ac:spMk id="10" creationId="{EAACA42F-3F39-4360-72B6-69D60C12288D}"/>
          </ac:spMkLst>
        </pc:spChg>
      </pc:sldChg>
      <pc:sldChg chg="modSp">
        <pc:chgData name="Kali Long" userId="S::kali.long@catch-22.org.uk::ce417ded-099d-4012-9c7b-c146dc5610e7" providerId="AD" clId="Web-{BBACA30F-C8FF-CFB8-DE8F-487C0A6B1AE0}" dt="2026-06-01T16:26:50.758" v="36" actId="20577"/>
        <pc:sldMkLst>
          <pc:docMk/>
          <pc:sldMk cId="2020963756" sldId="265"/>
        </pc:sldMkLst>
        <pc:spChg chg="mod">
          <ac:chgData name="Kali Long" userId="S::kali.long@catch-22.org.uk::ce417ded-099d-4012-9c7b-c146dc5610e7" providerId="AD" clId="Web-{BBACA30F-C8FF-CFB8-DE8F-487C0A6B1AE0}" dt="2026-06-01T16:06:03.850" v="8" actId="20577"/>
          <ac:spMkLst>
            <pc:docMk/>
            <pc:sldMk cId="2020963756" sldId="265"/>
            <ac:spMk id="6" creationId="{CF247828-42AA-5B68-1933-F2CB51B47D3C}"/>
          </ac:spMkLst>
        </pc:spChg>
        <pc:spChg chg="mod">
          <ac:chgData name="Kali Long" userId="S::kali.long@catch-22.org.uk::ce417ded-099d-4012-9c7b-c146dc5610e7" providerId="AD" clId="Web-{BBACA30F-C8FF-CFB8-DE8F-487C0A6B1AE0}" dt="2026-06-01T16:26:50.758" v="36" actId="20577"/>
          <ac:spMkLst>
            <pc:docMk/>
            <pc:sldMk cId="2020963756" sldId="265"/>
            <ac:spMk id="7" creationId="{4823DDAD-BD04-D3DA-E5DC-72F338ED9F0E}"/>
          </ac:spMkLst>
        </pc:spChg>
        <pc:spChg chg="mod">
          <ac:chgData name="Kali Long" userId="S::kali.long@catch-22.org.uk::ce417ded-099d-4012-9c7b-c146dc5610e7" providerId="AD" clId="Web-{BBACA30F-C8FF-CFB8-DE8F-487C0A6B1AE0}" dt="2026-06-01T16:24:54.159" v="16" actId="20577"/>
          <ac:spMkLst>
            <pc:docMk/>
            <pc:sldMk cId="2020963756" sldId="265"/>
            <ac:spMk id="8" creationId="{9AF9E06A-C6FA-2DEC-A117-E06E3DA90BBC}"/>
          </ac:spMkLst>
        </pc:spChg>
      </pc:sldChg>
      <pc:sldChg chg="modSp">
        <pc:chgData name="Kali Long" userId="S::kali.long@catch-22.org.uk::ce417ded-099d-4012-9c7b-c146dc5610e7" providerId="AD" clId="Web-{BBACA30F-C8FF-CFB8-DE8F-487C0A6B1AE0}" dt="2026-06-01T16:35:04.027" v="128" actId="20577"/>
        <pc:sldMkLst>
          <pc:docMk/>
          <pc:sldMk cId="1277970067" sldId="277"/>
        </pc:sldMkLst>
        <pc:spChg chg="mod">
          <ac:chgData name="Kali Long" userId="S::kali.long@catch-22.org.uk::ce417ded-099d-4012-9c7b-c146dc5610e7" providerId="AD" clId="Web-{BBACA30F-C8FF-CFB8-DE8F-487C0A6B1AE0}" dt="2026-06-01T16:35:04.027" v="128" actId="20577"/>
          <ac:spMkLst>
            <pc:docMk/>
            <pc:sldMk cId="1277970067" sldId="277"/>
            <ac:spMk id="3" creationId="{96358783-6147-CEA0-6042-DCAFF633BEB5}"/>
          </ac:spMkLst>
        </pc:spChg>
      </pc:sldChg>
      <pc:sldChg chg="modSp">
        <pc:chgData name="Kali Long" userId="S::kali.long@catch-22.org.uk::ce417ded-099d-4012-9c7b-c146dc5610e7" providerId="AD" clId="Web-{BBACA30F-C8FF-CFB8-DE8F-487C0A6B1AE0}" dt="2026-06-01T16:25:42.411" v="20" actId="20577"/>
        <pc:sldMkLst>
          <pc:docMk/>
          <pc:sldMk cId="4186607351" sldId="282"/>
        </pc:sldMkLst>
        <pc:spChg chg="mod">
          <ac:chgData name="Kali Long" userId="S::kali.long@catch-22.org.uk::ce417ded-099d-4012-9c7b-c146dc5610e7" providerId="AD" clId="Web-{BBACA30F-C8FF-CFB8-DE8F-487C0A6B1AE0}" dt="2026-06-01T16:25:42.411" v="20" actId="20577"/>
          <ac:spMkLst>
            <pc:docMk/>
            <pc:sldMk cId="4186607351" sldId="282"/>
            <ac:spMk id="11" creationId="{79D08511-9D81-59E2-2542-5ABA3B4FDB53}"/>
          </ac:spMkLst>
        </pc:spChg>
      </pc:sldChg>
      <pc:sldChg chg="modSp">
        <pc:chgData name="Kali Long" userId="S::kali.long@catch-22.org.uk::ce417ded-099d-4012-9c7b-c146dc5610e7" providerId="AD" clId="Web-{BBACA30F-C8FF-CFB8-DE8F-487C0A6B1AE0}" dt="2026-06-01T16:31:03.017" v="74" actId="20577"/>
        <pc:sldMkLst>
          <pc:docMk/>
          <pc:sldMk cId="298702305" sldId="283"/>
        </pc:sldMkLst>
        <pc:spChg chg="mod">
          <ac:chgData name="Kali Long" userId="S::kali.long@catch-22.org.uk::ce417ded-099d-4012-9c7b-c146dc5610e7" providerId="AD" clId="Web-{BBACA30F-C8FF-CFB8-DE8F-487C0A6B1AE0}" dt="2026-06-01T16:31:03.017" v="74" actId="20577"/>
          <ac:spMkLst>
            <pc:docMk/>
            <pc:sldMk cId="298702305" sldId="283"/>
            <ac:spMk id="11" creationId="{86FA0903-7853-EDEE-C30C-3CAD4AB6E0F5}"/>
          </ac:spMkLst>
        </pc:spChg>
      </pc:sldChg>
      <pc:sldChg chg="add">
        <pc:chgData name="Kali Long" userId="S::kali.long@catch-22.org.uk::ce417ded-099d-4012-9c7b-c146dc5610e7" providerId="AD" clId="Web-{BBACA30F-C8FF-CFB8-DE8F-487C0A6B1AE0}" dt="2026-06-01T16:07:35.104" v="9"/>
        <pc:sldMkLst>
          <pc:docMk/>
          <pc:sldMk cId="649983665" sldId="305"/>
        </pc:sldMkLst>
      </pc:sldChg>
      <pc:sldChg chg="add">
        <pc:chgData name="Kali Long" userId="S::kali.long@catch-22.org.uk::ce417ded-099d-4012-9c7b-c146dc5610e7" providerId="AD" clId="Web-{BBACA30F-C8FF-CFB8-DE8F-487C0A6B1AE0}" dt="2026-06-01T16:22:06.606" v="11"/>
        <pc:sldMkLst>
          <pc:docMk/>
          <pc:sldMk cId="315914719" sldId="415"/>
        </pc:sldMkLst>
      </pc:sldChg>
      <pc:sldChg chg="add">
        <pc:chgData name="Kali Long" userId="S::kali.long@catch-22.org.uk::ce417ded-099d-4012-9c7b-c146dc5610e7" providerId="AD" clId="Web-{BBACA30F-C8FF-CFB8-DE8F-487C0A6B1AE0}" dt="2026-06-01T16:22:15.841" v="12"/>
        <pc:sldMkLst>
          <pc:docMk/>
          <pc:sldMk cId="2047098053" sldId="416"/>
        </pc:sldMkLst>
      </pc:sldChg>
    </pc:docChg>
  </pc:docChgLst>
  <pc:docChgLst>
    <pc:chgData name="Chloe Thatcher" userId="S::chloe.thatcher@catch-22.org.uk::539b810f-7304-488b-94e4-bdff3dd89718" providerId="AD" clId="Web-{790505CC-0825-5716-4C00-0B3242D2604D}"/>
    <pc:docChg chg="addSld delSld modSld sldOrd">
      <pc:chgData name="Chloe Thatcher" userId="S::chloe.thatcher@catch-22.org.uk::539b810f-7304-488b-94e4-bdff3dd89718" providerId="AD" clId="Web-{790505CC-0825-5716-4C00-0B3242D2604D}" dt="2026-06-03T07:30:46.153" v="45" actId="20577"/>
      <pc:docMkLst>
        <pc:docMk/>
      </pc:docMkLst>
    </pc:docChg>
  </pc:docChgLst>
  <pc:docChgLst>
    <pc:chgData name="Kali Long" userId="S::kali.long@catch-22.org.uk::ce417ded-099d-4012-9c7b-c146dc5610e7" providerId="AD" clId="Web-{3BED124E-064C-02F0-F244-3AA20594B8A3}"/>
    <pc:docChg chg="modSld">
      <pc:chgData name="Kali Long" userId="S::kali.long@catch-22.org.uk::ce417ded-099d-4012-9c7b-c146dc5610e7" providerId="AD" clId="Web-{3BED124E-064C-02F0-F244-3AA20594B8A3}" dt="2026-06-11T12:13:19.006" v="42" actId="20577"/>
      <pc:docMkLst>
        <pc:docMk/>
      </pc:docMkLst>
    </pc:docChg>
  </pc:docChgLst>
</pc:chgInfo>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_106_36AD053.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lineChart>
        <c:grouping val="standard"/>
        <c:varyColors val="0"/>
        <c:ser>
          <c:idx val="0"/>
          <c:order val="0"/>
          <c:tx>
            <c:strRef>
              <c:f>Sheet1!$B$1</c:f>
              <c:strCache>
                <c:ptCount val="1"/>
                <c:pt idx="0">
                  <c:v>Actual </c:v>
                </c:pt>
              </c:strCache>
            </c:strRef>
          </c:tx>
          <c:spPr>
            <a:ln w="28575" cap="rnd">
              <a:solidFill>
                <a:schemeClr val="accent1"/>
              </a:solidFill>
              <a:round/>
            </a:ln>
            <a:effectLst/>
          </c:spPr>
          <c:marker>
            <c:symbol val="circle"/>
            <c:size val="5"/>
            <c:spPr>
              <a:solidFill>
                <a:schemeClr val="accent1"/>
              </a:solidFill>
              <a:ln w="9525">
                <a:solidFill>
                  <a:schemeClr val="accent1"/>
                </a:solidFill>
              </a:ln>
              <a:effectLst/>
            </c:spPr>
          </c:marker>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Sheet1!$A$2:$A$13</c:f>
              <c:numCache>
                <c:formatCode>mmm\-yy</c:formatCode>
                <c:ptCount val="12"/>
                <c:pt idx="0">
                  <c:v>45383</c:v>
                </c:pt>
                <c:pt idx="1">
                  <c:v>45413</c:v>
                </c:pt>
                <c:pt idx="2">
                  <c:v>45444</c:v>
                </c:pt>
                <c:pt idx="3">
                  <c:v>45474</c:v>
                </c:pt>
                <c:pt idx="4">
                  <c:v>45505</c:v>
                </c:pt>
                <c:pt idx="5">
                  <c:v>45536</c:v>
                </c:pt>
                <c:pt idx="6">
                  <c:v>45566</c:v>
                </c:pt>
                <c:pt idx="7">
                  <c:v>45597</c:v>
                </c:pt>
                <c:pt idx="8">
                  <c:v>45627</c:v>
                </c:pt>
                <c:pt idx="9">
                  <c:v>45658</c:v>
                </c:pt>
                <c:pt idx="10">
                  <c:v>45689</c:v>
                </c:pt>
                <c:pt idx="11">
                  <c:v>45717</c:v>
                </c:pt>
              </c:numCache>
            </c:numRef>
          </c:cat>
          <c:val>
            <c:numRef>
              <c:f>Sheet1!$B$2:$B$13</c:f>
              <c:numCache>
                <c:formatCode>General</c:formatCode>
                <c:ptCount val="12"/>
                <c:pt idx="0">
                  <c:v>987</c:v>
                </c:pt>
                <c:pt idx="1">
                  <c:v>2841</c:v>
                </c:pt>
                <c:pt idx="2">
                  <c:v>3084</c:v>
                </c:pt>
                <c:pt idx="3">
                  <c:v>2963</c:v>
                </c:pt>
                <c:pt idx="4">
                  <c:v>3590</c:v>
                </c:pt>
                <c:pt idx="5">
                  <c:v>4168</c:v>
                </c:pt>
                <c:pt idx="6">
                  <c:v>3106</c:v>
                </c:pt>
                <c:pt idx="7">
                  <c:v>2954</c:v>
                </c:pt>
                <c:pt idx="8">
                  <c:v>2155</c:v>
                </c:pt>
                <c:pt idx="9">
                  <c:v>2976</c:v>
                </c:pt>
                <c:pt idx="10">
                  <c:v>2606</c:v>
                </c:pt>
                <c:pt idx="11">
                  <c:v>2841</c:v>
                </c:pt>
              </c:numCache>
            </c:numRef>
          </c:val>
          <c:smooth val="0"/>
          <c:extLst>
            <c:ext xmlns:c16="http://schemas.microsoft.com/office/drawing/2014/chart" uri="{C3380CC4-5D6E-409C-BE32-E72D297353CC}">
              <c16:uniqueId val="{00000000-F6C0-41D8-A0CA-D1ECD779268D}"/>
            </c:ext>
          </c:extLst>
        </c:ser>
        <c:ser>
          <c:idx val="1"/>
          <c:order val="1"/>
          <c:tx>
            <c:strRef>
              <c:f>Sheet1!$C$1</c:f>
              <c:strCache>
                <c:ptCount val="1"/>
                <c:pt idx="0">
                  <c:v>Profiled </c:v>
                </c:pt>
              </c:strCache>
            </c:strRef>
          </c:tx>
          <c:spPr>
            <a:ln w="28575" cap="rnd">
              <a:solidFill>
                <a:schemeClr val="accent2"/>
              </a:solidFill>
              <a:round/>
            </a:ln>
            <a:effectLst/>
          </c:spPr>
          <c:marker>
            <c:symbol val="circle"/>
            <c:size val="5"/>
            <c:spPr>
              <a:solidFill>
                <a:schemeClr val="accent2"/>
              </a:solidFill>
              <a:ln w="9525">
                <a:solidFill>
                  <a:schemeClr val="accent2"/>
                </a:solidFill>
              </a:ln>
              <a:effectLst/>
            </c:spPr>
          </c:marker>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Sheet1!$A$2:$A$13</c:f>
              <c:numCache>
                <c:formatCode>mmm\-yy</c:formatCode>
                <c:ptCount val="12"/>
                <c:pt idx="0">
                  <c:v>45383</c:v>
                </c:pt>
                <c:pt idx="1">
                  <c:v>45413</c:v>
                </c:pt>
                <c:pt idx="2">
                  <c:v>45444</c:v>
                </c:pt>
                <c:pt idx="3">
                  <c:v>45474</c:v>
                </c:pt>
                <c:pt idx="4">
                  <c:v>45505</c:v>
                </c:pt>
                <c:pt idx="5">
                  <c:v>45536</c:v>
                </c:pt>
                <c:pt idx="6">
                  <c:v>45566</c:v>
                </c:pt>
                <c:pt idx="7">
                  <c:v>45597</c:v>
                </c:pt>
                <c:pt idx="8">
                  <c:v>45627</c:v>
                </c:pt>
                <c:pt idx="9">
                  <c:v>45658</c:v>
                </c:pt>
                <c:pt idx="10">
                  <c:v>45689</c:v>
                </c:pt>
                <c:pt idx="11">
                  <c:v>45717</c:v>
                </c:pt>
              </c:numCache>
            </c:numRef>
          </c:cat>
          <c:val>
            <c:numRef>
              <c:f>Sheet1!$C$2:$C$13</c:f>
              <c:numCache>
                <c:formatCode>General</c:formatCode>
                <c:ptCount val="12"/>
                <c:pt idx="0">
                  <c:v>1667</c:v>
                </c:pt>
                <c:pt idx="1">
                  <c:v>1667</c:v>
                </c:pt>
                <c:pt idx="2">
                  <c:v>1667</c:v>
                </c:pt>
                <c:pt idx="3">
                  <c:v>1667</c:v>
                </c:pt>
                <c:pt idx="4">
                  <c:v>1667</c:v>
                </c:pt>
                <c:pt idx="5">
                  <c:v>1667</c:v>
                </c:pt>
                <c:pt idx="6">
                  <c:v>1667</c:v>
                </c:pt>
                <c:pt idx="7">
                  <c:v>1667</c:v>
                </c:pt>
                <c:pt idx="8">
                  <c:v>1667</c:v>
                </c:pt>
                <c:pt idx="9">
                  <c:v>1667</c:v>
                </c:pt>
                <c:pt idx="10">
                  <c:v>1667</c:v>
                </c:pt>
                <c:pt idx="11">
                  <c:v>1667</c:v>
                </c:pt>
              </c:numCache>
            </c:numRef>
          </c:val>
          <c:smooth val="0"/>
          <c:extLst>
            <c:ext xmlns:c16="http://schemas.microsoft.com/office/drawing/2014/chart" uri="{C3380CC4-5D6E-409C-BE32-E72D297353CC}">
              <c16:uniqueId val="{00000003-F6C0-41D8-A0CA-D1ECD779268D}"/>
            </c:ext>
          </c:extLst>
        </c:ser>
        <c:dLbls>
          <c:dLblPos val="t"/>
          <c:showLegendKey val="0"/>
          <c:showVal val="1"/>
          <c:showCatName val="0"/>
          <c:showSerName val="0"/>
          <c:showPercent val="0"/>
          <c:showBubbleSize val="0"/>
        </c:dLbls>
        <c:marker val="1"/>
        <c:smooth val="0"/>
        <c:axId val="859185343"/>
        <c:axId val="859200703"/>
      </c:lineChart>
      <c:dateAx>
        <c:axId val="859185343"/>
        <c:scaling>
          <c:orientation val="minMax"/>
        </c:scaling>
        <c:delete val="0"/>
        <c:axPos val="b"/>
        <c:numFmt formatCode="mmm\-yy"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59200703"/>
        <c:crosses val="autoZero"/>
        <c:auto val="1"/>
        <c:lblOffset val="100"/>
        <c:baseTimeUnit val="months"/>
      </c:dateAx>
      <c:valAx>
        <c:axId val="859200703"/>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859185343"/>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53D00C9-3BE6-449D-8F7E-6D19FD714B6B}" type="datetimeFigureOut">
              <a:rPr lang="en-GB" smtClean="0"/>
              <a:t>23/06/2026</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4A71E53-CF9E-46F4-9A4B-F83FCE602297}" type="slidenum">
              <a:rPr lang="en-GB" smtClean="0"/>
              <a:t>‹#›</a:t>
            </a:fld>
            <a:endParaRPr lang="en-GB"/>
          </a:p>
        </p:txBody>
      </p:sp>
    </p:spTree>
    <p:extLst>
      <p:ext uri="{BB962C8B-B14F-4D97-AF65-F5344CB8AC3E}">
        <p14:creationId xmlns:p14="http://schemas.microsoft.com/office/powerpoint/2010/main" val="320082592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CF2C33B-F176-95FD-F18A-F8F85C9C4BD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0AA0245-7473-2E8D-3C7E-AD48777CD418}"/>
              </a:ext>
            </a:extLst>
          </p:cNvPr>
          <p:cNvSpPr>
            <a:spLocks noGrp="1" noRot="1" noChangeAspect="1"/>
          </p:cNvSpPr>
          <p:nvPr>
            <p:ph type="sldImg"/>
          </p:nvPr>
        </p:nvSpPr>
        <p:spPr>
          <a:xfrm>
            <a:off x="685800" y="1143000"/>
            <a:ext cx="5486400" cy="3086100"/>
          </a:xfrm>
        </p:spPr>
      </p:sp>
      <p:sp>
        <p:nvSpPr>
          <p:cNvPr id="3" name="Notes Placeholder 2">
            <a:extLst>
              <a:ext uri="{FF2B5EF4-FFF2-40B4-BE49-F238E27FC236}">
                <a16:creationId xmlns:a16="http://schemas.microsoft.com/office/drawing/2014/main" id="{9CC35AC9-4352-9E00-87A9-2E8DAEA6AB5D}"/>
              </a:ext>
            </a:extLst>
          </p:cNvPr>
          <p:cNvSpPr>
            <a:spLocks noGrp="1"/>
          </p:cNvSpPr>
          <p:nvPr>
            <p:ph type="body" idx="1"/>
          </p:nvPr>
        </p:nvSpPr>
        <p:spPr/>
        <p:txBody>
          <a:bodyPr/>
          <a:lstStyle/>
          <a:p>
            <a:endParaRPr lang="en-GB"/>
          </a:p>
        </p:txBody>
      </p:sp>
      <p:sp>
        <p:nvSpPr>
          <p:cNvPr id="4" name="Slide Number Placeholder 3">
            <a:extLst>
              <a:ext uri="{FF2B5EF4-FFF2-40B4-BE49-F238E27FC236}">
                <a16:creationId xmlns:a16="http://schemas.microsoft.com/office/drawing/2014/main" id="{FBB41348-CB86-ECD7-17E2-D38054CDE323}"/>
              </a:ext>
            </a:extLst>
          </p:cNvPr>
          <p:cNvSpPr>
            <a:spLocks noGrp="1"/>
          </p:cNvSpPr>
          <p:nvPr>
            <p:ph type="sldNum" sz="quarter" idx="5"/>
          </p:nvPr>
        </p:nvSpPr>
        <p:spPr/>
        <p:txBody>
          <a:bodyPr/>
          <a:lstStyle/>
          <a:p>
            <a:fld id="{836E3807-6D01-4201-882A-B3C8DE2251CD}" type="slidenum">
              <a:rPr lang="en-GB" smtClean="0"/>
              <a:t>5</a:t>
            </a:fld>
            <a:endParaRPr lang="en-GB"/>
          </a:p>
        </p:txBody>
      </p:sp>
    </p:spTree>
    <p:extLst>
      <p:ext uri="{BB962C8B-B14F-4D97-AF65-F5344CB8AC3E}">
        <p14:creationId xmlns:p14="http://schemas.microsoft.com/office/powerpoint/2010/main" val="263161123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1D3EAA7-D255-E476-6518-481212457BB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00D7FA2-19C9-C48E-1B44-DCEA7B612638}"/>
              </a:ext>
            </a:extLst>
          </p:cNvPr>
          <p:cNvSpPr>
            <a:spLocks noGrp="1" noRot="1" noChangeAspect="1"/>
          </p:cNvSpPr>
          <p:nvPr>
            <p:ph type="sldImg"/>
          </p:nvPr>
        </p:nvSpPr>
        <p:spPr>
          <a:xfrm>
            <a:off x="685800" y="1143000"/>
            <a:ext cx="5486400" cy="3086100"/>
          </a:xfrm>
        </p:spPr>
      </p:sp>
      <p:sp>
        <p:nvSpPr>
          <p:cNvPr id="3" name="Notes Placeholder 2">
            <a:extLst>
              <a:ext uri="{FF2B5EF4-FFF2-40B4-BE49-F238E27FC236}">
                <a16:creationId xmlns:a16="http://schemas.microsoft.com/office/drawing/2014/main" id="{55736CE7-9FBA-69DA-025D-BA6E8CD73C42}"/>
              </a:ext>
            </a:extLst>
          </p:cNvPr>
          <p:cNvSpPr>
            <a:spLocks noGrp="1"/>
          </p:cNvSpPr>
          <p:nvPr>
            <p:ph type="body" idx="1"/>
          </p:nvPr>
        </p:nvSpPr>
        <p:spPr/>
        <p:txBody>
          <a:bodyPr/>
          <a:lstStyle/>
          <a:p>
            <a:endParaRPr lang="en-GB"/>
          </a:p>
        </p:txBody>
      </p:sp>
      <p:sp>
        <p:nvSpPr>
          <p:cNvPr id="4" name="Slide Number Placeholder 3">
            <a:extLst>
              <a:ext uri="{FF2B5EF4-FFF2-40B4-BE49-F238E27FC236}">
                <a16:creationId xmlns:a16="http://schemas.microsoft.com/office/drawing/2014/main" id="{EB6CF12C-3482-80A2-4521-850C335A9DA8}"/>
              </a:ext>
            </a:extLst>
          </p:cNvPr>
          <p:cNvSpPr>
            <a:spLocks noGrp="1"/>
          </p:cNvSpPr>
          <p:nvPr>
            <p:ph type="sldNum" sz="quarter" idx="5"/>
          </p:nvPr>
        </p:nvSpPr>
        <p:spPr/>
        <p:txBody>
          <a:bodyPr/>
          <a:lstStyle/>
          <a:p>
            <a:fld id="{836E3807-6D01-4201-882A-B3C8DE2251CD}" type="slidenum">
              <a:rPr lang="en-GB" smtClean="0"/>
              <a:t>6</a:t>
            </a:fld>
            <a:endParaRPr lang="en-GB"/>
          </a:p>
        </p:txBody>
      </p:sp>
    </p:spTree>
    <p:extLst>
      <p:ext uri="{BB962C8B-B14F-4D97-AF65-F5344CB8AC3E}">
        <p14:creationId xmlns:p14="http://schemas.microsoft.com/office/powerpoint/2010/main" val="426822263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txBody>
          <a:bodyPr/>
          <a:lstStyle/>
          <a:p>
            <a:endParaRPr lang="en-GB"/>
          </a:p>
        </p:txBody>
      </p:sp>
      <p:sp>
        <p:nvSpPr>
          <p:cNvPr id="3" name="Notes Placeholder 2"/>
          <p:cNvSpPr>
            <a:spLocks noGrp="1"/>
          </p:cNvSpPr>
          <p:nvPr>
            <p:ph type="body" idx="1"/>
          </p:nvPr>
        </p:nvSpPr>
        <p:spPr/>
        <p:txBody>
          <a:bodyPr/>
          <a:lstStyle/>
          <a:p>
            <a:r>
              <a:rPr lang="en-GB" i="1">
                <a:solidFill>
                  <a:srgbClr val="A6A6A6"/>
                </a:solidFill>
                <a:latin typeface="Arial"/>
                <a:cs typeface="Arial"/>
              </a:rPr>
              <a:t>This feedback has come from service users who completed our online or over the phone survey</a:t>
            </a:r>
            <a:endParaRPr lang="en-US"/>
          </a:p>
          <a:p>
            <a:endParaRPr lang="en-GB" i="1">
              <a:solidFill>
                <a:srgbClr val="A6A6A6"/>
              </a:solidFill>
              <a:latin typeface="Arial"/>
              <a:cs typeface="Arial"/>
            </a:endParaRPr>
          </a:p>
        </p:txBody>
      </p:sp>
      <p:sp>
        <p:nvSpPr>
          <p:cNvPr id="4" name="Slide Number Placeholder 3"/>
          <p:cNvSpPr>
            <a:spLocks noGrp="1"/>
          </p:cNvSpPr>
          <p:nvPr>
            <p:ph type="sldNum" sz="quarter" idx="5"/>
          </p:nvPr>
        </p:nvSpPr>
        <p:spPr/>
        <p:txBody>
          <a:bodyPr/>
          <a:lstStyle/>
          <a:p>
            <a:fld id="{836E3807-6D01-4201-882A-B3C8DE2251CD}" type="slidenum">
              <a:rPr lang="en-GB" smtClean="0"/>
              <a:t>7</a:t>
            </a:fld>
            <a:endParaRPr lang="en-GB"/>
          </a:p>
        </p:txBody>
      </p:sp>
    </p:spTree>
    <p:extLst>
      <p:ext uri="{BB962C8B-B14F-4D97-AF65-F5344CB8AC3E}">
        <p14:creationId xmlns:p14="http://schemas.microsoft.com/office/powerpoint/2010/main" val="73474051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D4A71E53-CF9E-46F4-9A4B-F83FCE602297}" type="slidenum">
              <a:rPr lang="en-GB" smtClean="0"/>
              <a:t>9</a:t>
            </a:fld>
            <a:endParaRPr lang="en-GB"/>
          </a:p>
        </p:txBody>
      </p:sp>
    </p:spTree>
    <p:extLst>
      <p:ext uri="{BB962C8B-B14F-4D97-AF65-F5344CB8AC3E}">
        <p14:creationId xmlns:p14="http://schemas.microsoft.com/office/powerpoint/2010/main" val="99647074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158647-E251-74ED-0617-69C6BCB5ABDE}"/>
              </a:ext>
            </a:extLst>
          </p:cNvPr>
          <p:cNvSpPr>
            <a:spLocks noGrp="1"/>
          </p:cNvSpPr>
          <p:nvPr>
            <p:ph type="ctrTitle"/>
          </p:nvPr>
        </p:nvSpPr>
        <p:spPr>
          <a:xfrm>
            <a:off x="1524000" y="1122363"/>
            <a:ext cx="9144000" cy="2387600"/>
          </a:xfrm>
        </p:spPr>
        <p:txBody>
          <a:bodyPr anchor="b"/>
          <a:lstStyle>
            <a:lvl1pPr algn="ctr">
              <a:defRPr sz="6000"/>
            </a:lvl1pPr>
          </a:lstStyle>
          <a:p>
            <a:r>
              <a:rPr lang="en-GB"/>
              <a:t>Click to edit Master title style</a:t>
            </a:r>
            <a:endParaRPr lang="en-US"/>
          </a:p>
        </p:txBody>
      </p:sp>
      <p:sp>
        <p:nvSpPr>
          <p:cNvPr id="3" name="Subtitle 2">
            <a:extLst>
              <a:ext uri="{FF2B5EF4-FFF2-40B4-BE49-F238E27FC236}">
                <a16:creationId xmlns:a16="http://schemas.microsoft.com/office/drawing/2014/main" id="{99E6140E-D7E3-707F-3594-17E402F2E4B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US"/>
          </a:p>
        </p:txBody>
      </p:sp>
      <p:sp>
        <p:nvSpPr>
          <p:cNvPr id="4" name="Date Placeholder 3">
            <a:extLst>
              <a:ext uri="{FF2B5EF4-FFF2-40B4-BE49-F238E27FC236}">
                <a16:creationId xmlns:a16="http://schemas.microsoft.com/office/drawing/2014/main" id="{91580152-CB17-F8BD-A66D-4566FE24559F}"/>
              </a:ext>
            </a:extLst>
          </p:cNvPr>
          <p:cNvSpPr>
            <a:spLocks noGrp="1"/>
          </p:cNvSpPr>
          <p:nvPr>
            <p:ph type="dt" sz="half" idx="10"/>
          </p:nvPr>
        </p:nvSpPr>
        <p:spPr/>
        <p:txBody>
          <a:bodyPr/>
          <a:lstStyle/>
          <a:p>
            <a:fld id="{95D89FF5-4BC0-BE40-94DF-3BFDAA21C5A5}" type="datetimeFigureOut">
              <a:rPr lang="en-US" smtClean="0"/>
              <a:t>6/23/2026</a:t>
            </a:fld>
            <a:endParaRPr lang="en-US"/>
          </a:p>
        </p:txBody>
      </p:sp>
      <p:sp>
        <p:nvSpPr>
          <p:cNvPr id="5" name="Footer Placeholder 4">
            <a:extLst>
              <a:ext uri="{FF2B5EF4-FFF2-40B4-BE49-F238E27FC236}">
                <a16:creationId xmlns:a16="http://schemas.microsoft.com/office/drawing/2014/main" id="{AACA242B-021D-775D-DF1A-D84C36C0202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A0D8127-536C-D692-4513-2D59390CDC18}"/>
              </a:ext>
            </a:extLst>
          </p:cNvPr>
          <p:cNvSpPr>
            <a:spLocks noGrp="1"/>
          </p:cNvSpPr>
          <p:nvPr>
            <p:ph type="sldNum" sz="quarter" idx="12"/>
          </p:nvPr>
        </p:nvSpPr>
        <p:spPr/>
        <p:txBody>
          <a:bodyPr/>
          <a:lstStyle/>
          <a:p>
            <a:fld id="{0D43B3A2-1A91-DC49-A7F7-CEF292955346}" type="slidenum">
              <a:rPr lang="en-US" smtClean="0"/>
              <a:t>‹#›</a:t>
            </a:fld>
            <a:endParaRPr lang="en-US"/>
          </a:p>
        </p:txBody>
      </p:sp>
    </p:spTree>
    <p:extLst>
      <p:ext uri="{BB962C8B-B14F-4D97-AF65-F5344CB8AC3E}">
        <p14:creationId xmlns:p14="http://schemas.microsoft.com/office/powerpoint/2010/main" val="158057970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FAE03C-3066-8BC5-418C-053DA341DC35}"/>
              </a:ext>
            </a:extLst>
          </p:cNvPr>
          <p:cNvSpPr>
            <a:spLocks noGrp="1"/>
          </p:cNvSpPr>
          <p:nvPr>
            <p:ph type="title"/>
          </p:nvPr>
        </p:nvSpPr>
        <p:spPr/>
        <p:txBody>
          <a:bodyPr/>
          <a:lstStyle/>
          <a:p>
            <a:r>
              <a:rPr lang="en-GB"/>
              <a:t>Click to edit Master title style</a:t>
            </a:r>
            <a:endParaRPr lang="en-US"/>
          </a:p>
        </p:txBody>
      </p:sp>
      <p:sp>
        <p:nvSpPr>
          <p:cNvPr id="3" name="Vertical Text Placeholder 2">
            <a:extLst>
              <a:ext uri="{FF2B5EF4-FFF2-40B4-BE49-F238E27FC236}">
                <a16:creationId xmlns:a16="http://schemas.microsoft.com/office/drawing/2014/main" id="{65C533D1-6A92-B0A1-6222-7C114671BA20}"/>
              </a:ext>
            </a:extLst>
          </p:cNvPr>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19A811D7-B064-D024-7A20-322A02F9BB1C}"/>
              </a:ext>
            </a:extLst>
          </p:cNvPr>
          <p:cNvSpPr>
            <a:spLocks noGrp="1"/>
          </p:cNvSpPr>
          <p:nvPr>
            <p:ph type="dt" sz="half" idx="10"/>
          </p:nvPr>
        </p:nvSpPr>
        <p:spPr/>
        <p:txBody>
          <a:bodyPr/>
          <a:lstStyle/>
          <a:p>
            <a:fld id="{95D89FF5-4BC0-BE40-94DF-3BFDAA21C5A5}" type="datetimeFigureOut">
              <a:rPr lang="en-US" smtClean="0"/>
              <a:t>6/23/2026</a:t>
            </a:fld>
            <a:endParaRPr lang="en-US"/>
          </a:p>
        </p:txBody>
      </p:sp>
      <p:sp>
        <p:nvSpPr>
          <p:cNvPr id="5" name="Footer Placeholder 4">
            <a:extLst>
              <a:ext uri="{FF2B5EF4-FFF2-40B4-BE49-F238E27FC236}">
                <a16:creationId xmlns:a16="http://schemas.microsoft.com/office/drawing/2014/main" id="{FA6E6990-8D1F-3800-6F25-CAD50CD27A6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16A9819-5D17-6926-9129-452EFA599899}"/>
              </a:ext>
            </a:extLst>
          </p:cNvPr>
          <p:cNvSpPr>
            <a:spLocks noGrp="1"/>
          </p:cNvSpPr>
          <p:nvPr>
            <p:ph type="sldNum" sz="quarter" idx="12"/>
          </p:nvPr>
        </p:nvSpPr>
        <p:spPr/>
        <p:txBody>
          <a:bodyPr/>
          <a:lstStyle/>
          <a:p>
            <a:fld id="{0D43B3A2-1A91-DC49-A7F7-CEF292955346}" type="slidenum">
              <a:rPr lang="en-US" smtClean="0"/>
              <a:t>‹#›</a:t>
            </a:fld>
            <a:endParaRPr lang="en-US"/>
          </a:p>
        </p:txBody>
      </p:sp>
    </p:spTree>
    <p:extLst>
      <p:ext uri="{BB962C8B-B14F-4D97-AF65-F5344CB8AC3E}">
        <p14:creationId xmlns:p14="http://schemas.microsoft.com/office/powerpoint/2010/main" val="21727813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41264192-1060-0622-2E09-F88A6E761550}"/>
              </a:ext>
            </a:extLst>
          </p:cNvPr>
          <p:cNvSpPr>
            <a:spLocks noGrp="1"/>
          </p:cNvSpPr>
          <p:nvPr>
            <p:ph type="title" orient="vert"/>
          </p:nvPr>
        </p:nvSpPr>
        <p:spPr>
          <a:xfrm>
            <a:off x="8724900" y="365125"/>
            <a:ext cx="2628900" cy="5811838"/>
          </a:xfrm>
        </p:spPr>
        <p:txBody>
          <a:bodyPr vert="eaVert"/>
          <a:lstStyle/>
          <a:p>
            <a:r>
              <a:rPr lang="en-GB"/>
              <a:t>Click to edit Master title style</a:t>
            </a:r>
            <a:endParaRPr lang="en-US"/>
          </a:p>
        </p:txBody>
      </p:sp>
      <p:sp>
        <p:nvSpPr>
          <p:cNvPr id="3" name="Vertical Text Placeholder 2">
            <a:extLst>
              <a:ext uri="{FF2B5EF4-FFF2-40B4-BE49-F238E27FC236}">
                <a16:creationId xmlns:a16="http://schemas.microsoft.com/office/drawing/2014/main" id="{5E7EC3C3-4D4F-0237-7441-A9CB57496A96}"/>
              </a:ext>
            </a:extLst>
          </p:cNvPr>
          <p:cNvSpPr>
            <a:spLocks noGrp="1"/>
          </p:cNvSpPr>
          <p:nvPr>
            <p:ph type="body" orient="vert" idx="1"/>
          </p:nvPr>
        </p:nvSpPr>
        <p:spPr>
          <a:xfrm>
            <a:off x="838200" y="365125"/>
            <a:ext cx="7734300"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42BC36E4-30F5-E19C-3A09-BD33CC896EF1}"/>
              </a:ext>
            </a:extLst>
          </p:cNvPr>
          <p:cNvSpPr>
            <a:spLocks noGrp="1"/>
          </p:cNvSpPr>
          <p:nvPr>
            <p:ph type="dt" sz="half" idx="10"/>
          </p:nvPr>
        </p:nvSpPr>
        <p:spPr/>
        <p:txBody>
          <a:bodyPr/>
          <a:lstStyle/>
          <a:p>
            <a:fld id="{95D89FF5-4BC0-BE40-94DF-3BFDAA21C5A5}" type="datetimeFigureOut">
              <a:rPr lang="en-US" smtClean="0"/>
              <a:t>6/23/2026</a:t>
            </a:fld>
            <a:endParaRPr lang="en-US"/>
          </a:p>
        </p:txBody>
      </p:sp>
      <p:sp>
        <p:nvSpPr>
          <p:cNvPr id="5" name="Footer Placeholder 4">
            <a:extLst>
              <a:ext uri="{FF2B5EF4-FFF2-40B4-BE49-F238E27FC236}">
                <a16:creationId xmlns:a16="http://schemas.microsoft.com/office/drawing/2014/main" id="{1A0E4F45-7D81-9293-5E65-6C11B682F95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DE43B37-842C-9C7B-189D-CC316814AFF5}"/>
              </a:ext>
            </a:extLst>
          </p:cNvPr>
          <p:cNvSpPr>
            <a:spLocks noGrp="1"/>
          </p:cNvSpPr>
          <p:nvPr>
            <p:ph type="sldNum" sz="quarter" idx="12"/>
          </p:nvPr>
        </p:nvSpPr>
        <p:spPr/>
        <p:txBody>
          <a:bodyPr/>
          <a:lstStyle/>
          <a:p>
            <a:fld id="{0D43B3A2-1A91-DC49-A7F7-CEF292955346}" type="slidenum">
              <a:rPr lang="en-US" smtClean="0"/>
              <a:t>‹#›</a:t>
            </a:fld>
            <a:endParaRPr lang="en-US"/>
          </a:p>
        </p:txBody>
      </p:sp>
    </p:spTree>
    <p:extLst>
      <p:ext uri="{BB962C8B-B14F-4D97-AF65-F5344CB8AC3E}">
        <p14:creationId xmlns:p14="http://schemas.microsoft.com/office/powerpoint/2010/main" val="13011613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632BAA-C4BF-9606-0C97-8A0EFB3ADF21}"/>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4BBB6E98-2A6F-631E-27A6-181A21C5D92E}"/>
              </a:ext>
            </a:extLst>
          </p:cNvPr>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0F70AEB2-A08D-C4C9-66CE-A6ECB0158E44}"/>
              </a:ext>
            </a:extLst>
          </p:cNvPr>
          <p:cNvSpPr>
            <a:spLocks noGrp="1"/>
          </p:cNvSpPr>
          <p:nvPr>
            <p:ph type="dt" sz="half" idx="10"/>
          </p:nvPr>
        </p:nvSpPr>
        <p:spPr/>
        <p:txBody>
          <a:bodyPr/>
          <a:lstStyle/>
          <a:p>
            <a:fld id="{95D89FF5-4BC0-BE40-94DF-3BFDAA21C5A5}" type="datetimeFigureOut">
              <a:rPr lang="en-US" smtClean="0"/>
              <a:t>6/23/2026</a:t>
            </a:fld>
            <a:endParaRPr lang="en-US"/>
          </a:p>
        </p:txBody>
      </p:sp>
      <p:sp>
        <p:nvSpPr>
          <p:cNvPr id="5" name="Footer Placeholder 4">
            <a:extLst>
              <a:ext uri="{FF2B5EF4-FFF2-40B4-BE49-F238E27FC236}">
                <a16:creationId xmlns:a16="http://schemas.microsoft.com/office/drawing/2014/main" id="{5CB6A61A-56DC-A0D9-97B4-296413F10A2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E01DB6C-1EC1-E3CF-FCFD-0F04D66062A3}"/>
              </a:ext>
            </a:extLst>
          </p:cNvPr>
          <p:cNvSpPr>
            <a:spLocks noGrp="1"/>
          </p:cNvSpPr>
          <p:nvPr>
            <p:ph type="sldNum" sz="quarter" idx="12"/>
          </p:nvPr>
        </p:nvSpPr>
        <p:spPr/>
        <p:txBody>
          <a:bodyPr/>
          <a:lstStyle/>
          <a:p>
            <a:fld id="{0D43B3A2-1A91-DC49-A7F7-CEF292955346}" type="slidenum">
              <a:rPr lang="en-US" smtClean="0"/>
              <a:t>‹#›</a:t>
            </a:fld>
            <a:endParaRPr lang="en-US"/>
          </a:p>
        </p:txBody>
      </p:sp>
    </p:spTree>
    <p:extLst>
      <p:ext uri="{BB962C8B-B14F-4D97-AF65-F5344CB8AC3E}">
        <p14:creationId xmlns:p14="http://schemas.microsoft.com/office/powerpoint/2010/main" val="126913810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599279-228F-3B7E-3852-4122073CBEB2}"/>
              </a:ext>
            </a:extLst>
          </p:cNvPr>
          <p:cNvSpPr>
            <a:spLocks noGrp="1"/>
          </p:cNvSpPr>
          <p:nvPr>
            <p:ph type="title"/>
          </p:nvPr>
        </p:nvSpPr>
        <p:spPr>
          <a:xfrm>
            <a:off x="831850" y="1709738"/>
            <a:ext cx="10515600" cy="2852737"/>
          </a:xfrm>
        </p:spPr>
        <p:txBody>
          <a:bodyPr anchor="b"/>
          <a:lstStyle>
            <a:lvl1pPr>
              <a:defRPr sz="6000"/>
            </a:lvl1pPr>
          </a:lstStyle>
          <a:p>
            <a:r>
              <a:rPr lang="en-GB"/>
              <a:t>Click to edit Master title style</a:t>
            </a:r>
            <a:endParaRPr lang="en-US"/>
          </a:p>
        </p:txBody>
      </p:sp>
      <p:sp>
        <p:nvSpPr>
          <p:cNvPr id="3" name="Text Placeholder 2">
            <a:extLst>
              <a:ext uri="{FF2B5EF4-FFF2-40B4-BE49-F238E27FC236}">
                <a16:creationId xmlns:a16="http://schemas.microsoft.com/office/drawing/2014/main" id="{B60DFA6B-2481-ED60-4C34-801B596431AC}"/>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
        <p:nvSpPr>
          <p:cNvPr id="4" name="Date Placeholder 3">
            <a:extLst>
              <a:ext uri="{FF2B5EF4-FFF2-40B4-BE49-F238E27FC236}">
                <a16:creationId xmlns:a16="http://schemas.microsoft.com/office/drawing/2014/main" id="{1C33A1FE-5EA6-DE85-53B4-237A0C287EFE}"/>
              </a:ext>
            </a:extLst>
          </p:cNvPr>
          <p:cNvSpPr>
            <a:spLocks noGrp="1"/>
          </p:cNvSpPr>
          <p:nvPr>
            <p:ph type="dt" sz="half" idx="10"/>
          </p:nvPr>
        </p:nvSpPr>
        <p:spPr/>
        <p:txBody>
          <a:bodyPr/>
          <a:lstStyle/>
          <a:p>
            <a:fld id="{95D89FF5-4BC0-BE40-94DF-3BFDAA21C5A5}" type="datetimeFigureOut">
              <a:rPr lang="en-US" smtClean="0"/>
              <a:t>6/23/2026</a:t>
            </a:fld>
            <a:endParaRPr lang="en-US"/>
          </a:p>
        </p:txBody>
      </p:sp>
      <p:sp>
        <p:nvSpPr>
          <p:cNvPr id="5" name="Footer Placeholder 4">
            <a:extLst>
              <a:ext uri="{FF2B5EF4-FFF2-40B4-BE49-F238E27FC236}">
                <a16:creationId xmlns:a16="http://schemas.microsoft.com/office/drawing/2014/main" id="{7916079B-272B-B8D7-0FB7-9FA2E15DF83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9E400CC-21BA-78A9-0046-F889E502CDAD}"/>
              </a:ext>
            </a:extLst>
          </p:cNvPr>
          <p:cNvSpPr>
            <a:spLocks noGrp="1"/>
          </p:cNvSpPr>
          <p:nvPr>
            <p:ph type="sldNum" sz="quarter" idx="12"/>
          </p:nvPr>
        </p:nvSpPr>
        <p:spPr/>
        <p:txBody>
          <a:bodyPr/>
          <a:lstStyle/>
          <a:p>
            <a:fld id="{0D43B3A2-1A91-DC49-A7F7-CEF292955346}" type="slidenum">
              <a:rPr lang="en-US" smtClean="0"/>
              <a:t>‹#›</a:t>
            </a:fld>
            <a:endParaRPr lang="en-US"/>
          </a:p>
        </p:txBody>
      </p:sp>
    </p:spTree>
    <p:extLst>
      <p:ext uri="{BB962C8B-B14F-4D97-AF65-F5344CB8AC3E}">
        <p14:creationId xmlns:p14="http://schemas.microsoft.com/office/powerpoint/2010/main" val="398021288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4B483B-D167-BE85-6FD5-122ADB09D21F}"/>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880AB0F9-AB9E-980C-058C-CABF7C6FEECD}"/>
              </a:ext>
            </a:extLst>
          </p:cNvPr>
          <p:cNvSpPr>
            <a:spLocks noGrp="1"/>
          </p:cNvSpPr>
          <p:nvPr>
            <p:ph sz="half" idx="1"/>
          </p:nvPr>
        </p:nvSpPr>
        <p:spPr>
          <a:xfrm>
            <a:off x="838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a:extLst>
              <a:ext uri="{FF2B5EF4-FFF2-40B4-BE49-F238E27FC236}">
                <a16:creationId xmlns:a16="http://schemas.microsoft.com/office/drawing/2014/main" id="{B4C2F5BA-67E8-7492-8FEC-96002CEA7D1E}"/>
              </a:ext>
            </a:extLst>
          </p:cNvPr>
          <p:cNvSpPr>
            <a:spLocks noGrp="1"/>
          </p:cNvSpPr>
          <p:nvPr>
            <p:ph sz="half" idx="2"/>
          </p:nvPr>
        </p:nvSpPr>
        <p:spPr>
          <a:xfrm>
            <a:off x="6172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Date Placeholder 4">
            <a:extLst>
              <a:ext uri="{FF2B5EF4-FFF2-40B4-BE49-F238E27FC236}">
                <a16:creationId xmlns:a16="http://schemas.microsoft.com/office/drawing/2014/main" id="{926792EB-05FD-603B-85EC-39EBE8315518}"/>
              </a:ext>
            </a:extLst>
          </p:cNvPr>
          <p:cNvSpPr>
            <a:spLocks noGrp="1"/>
          </p:cNvSpPr>
          <p:nvPr>
            <p:ph type="dt" sz="half" idx="10"/>
          </p:nvPr>
        </p:nvSpPr>
        <p:spPr/>
        <p:txBody>
          <a:bodyPr/>
          <a:lstStyle/>
          <a:p>
            <a:fld id="{95D89FF5-4BC0-BE40-94DF-3BFDAA21C5A5}" type="datetimeFigureOut">
              <a:rPr lang="en-US" smtClean="0"/>
              <a:t>6/23/2026</a:t>
            </a:fld>
            <a:endParaRPr lang="en-US"/>
          </a:p>
        </p:txBody>
      </p:sp>
      <p:sp>
        <p:nvSpPr>
          <p:cNvPr id="6" name="Footer Placeholder 5">
            <a:extLst>
              <a:ext uri="{FF2B5EF4-FFF2-40B4-BE49-F238E27FC236}">
                <a16:creationId xmlns:a16="http://schemas.microsoft.com/office/drawing/2014/main" id="{9439DD1A-2A34-769C-89B3-714B13139B8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CE540AE-C9E3-3249-CDFC-0DCB5DAE9715}"/>
              </a:ext>
            </a:extLst>
          </p:cNvPr>
          <p:cNvSpPr>
            <a:spLocks noGrp="1"/>
          </p:cNvSpPr>
          <p:nvPr>
            <p:ph type="sldNum" sz="quarter" idx="12"/>
          </p:nvPr>
        </p:nvSpPr>
        <p:spPr/>
        <p:txBody>
          <a:bodyPr/>
          <a:lstStyle/>
          <a:p>
            <a:fld id="{0D43B3A2-1A91-DC49-A7F7-CEF292955346}" type="slidenum">
              <a:rPr lang="en-US" smtClean="0"/>
              <a:t>‹#›</a:t>
            </a:fld>
            <a:endParaRPr lang="en-US"/>
          </a:p>
        </p:txBody>
      </p:sp>
    </p:spTree>
    <p:extLst>
      <p:ext uri="{BB962C8B-B14F-4D97-AF65-F5344CB8AC3E}">
        <p14:creationId xmlns:p14="http://schemas.microsoft.com/office/powerpoint/2010/main" val="262446051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2DF0A3-0FC9-0ED5-F8A9-9CF51BDC9214}"/>
              </a:ext>
            </a:extLst>
          </p:cNvPr>
          <p:cNvSpPr>
            <a:spLocks noGrp="1"/>
          </p:cNvSpPr>
          <p:nvPr>
            <p:ph type="title"/>
          </p:nvPr>
        </p:nvSpPr>
        <p:spPr>
          <a:xfrm>
            <a:off x="839788" y="365125"/>
            <a:ext cx="10515600" cy="1325563"/>
          </a:xfrm>
        </p:spPr>
        <p:txBody>
          <a:bodyPr/>
          <a:lstStyle/>
          <a:p>
            <a:r>
              <a:rPr lang="en-GB"/>
              <a:t>Click to edit Master title style</a:t>
            </a:r>
            <a:endParaRPr lang="en-US"/>
          </a:p>
        </p:txBody>
      </p:sp>
      <p:sp>
        <p:nvSpPr>
          <p:cNvPr id="3" name="Text Placeholder 2">
            <a:extLst>
              <a:ext uri="{FF2B5EF4-FFF2-40B4-BE49-F238E27FC236}">
                <a16:creationId xmlns:a16="http://schemas.microsoft.com/office/drawing/2014/main" id="{131A370E-827B-4DC5-0C16-1820F34F993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08CAD549-F83A-4240-D1B4-77375D279141}"/>
              </a:ext>
            </a:extLst>
          </p:cNvPr>
          <p:cNvSpPr>
            <a:spLocks noGrp="1"/>
          </p:cNvSpPr>
          <p:nvPr>
            <p:ph sz="half" idx="2"/>
          </p:nvPr>
        </p:nvSpPr>
        <p:spPr>
          <a:xfrm>
            <a:off x="839788" y="2505075"/>
            <a:ext cx="51577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a:extLst>
              <a:ext uri="{FF2B5EF4-FFF2-40B4-BE49-F238E27FC236}">
                <a16:creationId xmlns:a16="http://schemas.microsoft.com/office/drawing/2014/main" id="{602B8D93-E4B6-455C-B3C6-F4DEAC1723EF}"/>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id="{90964F48-B5C4-7E94-44E2-F426C10A2D09}"/>
              </a:ext>
            </a:extLst>
          </p:cNvPr>
          <p:cNvSpPr>
            <a:spLocks noGrp="1"/>
          </p:cNvSpPr>
          <p:nvPr>
            <p:ph sz="quarter" idx="4"/>
          </p:nvPr>
        </p:nvSpPr>
        <p:spPr>
          <a:xfrm>
            <a:off x="6172200" y="2505075"/>
            <a:ext cx="518318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Date Placeholder 6">
            <a:extLst>
              <a:ext uri="{FF2B5EF4-FFF2-40B4-BE49-F238E27FC236}">
                <a16:creationId xmlns:a16="http://schemas.microsoft.com/office/drawing/2014/main" id="{4B0FF05C-209A-A5F0-D171-5F04990DABDD}"/>
              </a:ext>
            </a:extLst>
          </p:cNvPr>
          <p:cNvSpPr>
            <a:spLocks noGrp="1"/>
          </p:cNvSpPr>
          <p:nvPr>
            <p:ph type="dt" sz="half" idx="10"/>
          </p:nvPr>
        </p:nvSpPr>
        <p:spPr/>
        <p:txBody>
          <a:bodyPr/>
          <a:lstStyle/>
          <a:p>
            <a:fld id="{95D89FF5-4BC0-BE40-94DF-3BFDAA21C5A5}" type="datetimeFigureOut">
              <a:rPr lang="en-US" smtClean="0"/>
              <a:t>6/23/2026</a:t>
            </a:fld>
            <a:endParaRPr lang="en-US"/>
          </a:p>
        </p:txBody>
      </p:sp>
      <p:sp>
        <p:nvSpPr>
          <p:cNvPr id="8" name="Footer Placeholder 7">
            <a:extLst>
              <a:ext uri="{FF2B5EF4-FFF2-40B4-BE49-F238E27FC236}">
                <a16:creationId xmlns:a16="http://schemas.microsoft.com/office/drawing/2014/main" id="{59950F3E-68B4-ECFC-FDD0-86D1D277A7C6}"/>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B0E7EBA6-1478-0FA0-4B7B-A342BABF7D9D}"/>
              </a:ext>
            </a:extLst>
          </p:cNvPr>
          <p:cNvSpPr>
            <a:spLocks noGrp="1"/>
          </p:cNvSpPr>
          <p:nvPr>
            <p:ph type="sldNum" sz="quarter" idx="12"/>
          </p:nvPr>
        </p:nvSpPr>
        <p:spPr/>
        <p:txBody>
          <a:bodyPr/>
          <a:lstStyle/>
          <a:p>
            <a:fld id="{0D43B3A2-1A91-DC49-A7F7-CEF292955346}" type="slidenum">
              <a:rPr lang="en-US" smtClean="0"/>
              <a:t>‹#›</a:t>
            </a:fld>
            <a:endParaRPr lang="en-US"/>
          </a:p>
        </p:txBody>
      </p:sp>
    </p:spTree>
    <p:extLst>
      <p:ext uri="{BB962C8B-B14F-4D97-AF65-F5344CB8AC3E}">
        <p14:creationId xmlns:p14="http://schemas.microsoft.com/office/powerpoint/2010/main" val="112862607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A9C607-9ECA-9B9F-1875-4BB9235A11D8}"/>
              </a:ext>
            </a:extLst>
          </p:cNvPr>
          <p:cNvSpPr>
            <a:spLocks noGrp="1"/>
          </p:cNvSpPr>
          <p:nvPr>
            <p:ph type="title"/>
          </p:nvPr>
        </p:nvSpPr>
        <p:spPr/>
        <p:txBody>
          <a:bodyPr/>
          <a:lstStyle/>
          <a:p>
            <a:r>
              <a:rPr lang="en-GB"/>
              <a:t>Click to edit Master title style</a:t>
            </a:r>
            <a:endParaRPr lang="en-US"/>
          </a:p>
        </p:txBody>
      </p:sp>
      <p:sp>
        <p:nvSpPr>
          <p:cNvPr id="3" name="Date Placeholder 2">
            <a:extLst>
              <a:ext uri="{FF2B5EF4-FFF2-40B4-BE49-F238E27FC236}">
                <a16:creationId xmlns:a16="http://schemas.microsoft.com/office/drawing/2014/main" id="{77A79F20-94B9-6F40-A046-EAA53178D762}"/>
              </a:ext>
            </a:extLst>
          </p:cNvPr>
          <p:cNvSpPr>
            <a:spLocks noGrp="1"/>
          </p:cNvSpPr>
          <p:nvPr>
            <p:ph type="dt" sz="half" idx="10"/>
          </p:nvPr>
        </p:nvSpPr>
        <p:spPr/>
        <p:txBody>
          <a:bodyPr/>
          <a:lstStyle/>
          <a:p>
            <a:fld id="{95D89FF5-4BC0-BE40-94DF-3BFDAA21C5A5}" type="datetimeFigureOut">
              <a:rPr lang="en-US" smtClean="0"/>
              <a:t>6/23/2026</a:t>
            </a:fld>
            <a:endParaRPr lang="en-US"/>
          </a:p>
        </p:txBody>
      </p:sp>
      <p:sp>
        <p:nvSpPr>
          <p:cNvPr id="4" name="Footer Placeholder 3">
            <a:extLst>
              <a:ext uri="{FF2B5EF4-FFF2-40B4-BE49-F238E27FC236}">
                <a16:creationId xmlns:a16="http://schemas.microsoft.com/office/drawing/2014/main" id="{14CA9133-5953-E1B7-594E-46F996A2456B}"/>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1ADE079B-EBB2-5F7B-0D1A-5441A0B6B8DD}"/>
              </a:ext>
            </a:extLst>
          </p:cNvPr>
          <p:cNvSpPr>
            <a:spLocks noGrp="1"/>
          </p:cNvSpPr>
          <p:nvPr>
            <p:ph type="sldNum" sz="quarter" idx="12"/>
          </p:nvPr>
        </p:nvSpPr>
        <p:spPr/>
        <p:txBody>
          <a:bodyPr/>
          <a:lstStyle/>
          <a:p>
            <a:fld id="{0D43B3A2-1A91-DC49-A7F7-CEF292955346}" type="slidenum">
              <a:rPr lang="en-US" smtClean="0"/>
              <a:t>‹#›</a:t>
            </a:fld>
            <a:endParaRPr lang="en-US"/>
          </a:p>
        </p:txBody>
      </p:sp>
    </p:spTree>
    <p:extLst>
      <p:ext uri="{BB962C8B-B14F-4D97-AF65-F5344CB8AC3E}">
        <p14:creationId xmlns:p14="http://schemas.microsoft.com/office/powerpoint/2010/main" val="178714268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BEDAA0E-D63F-C73C-16F3-5DD1FE57CF9D}"/>
              </a:ext>
            </a:extLst>
          </p:cNvPr>
          <p:cNvSpPr>
            <a:spLocks noGrp="1"/>
          </p:cNvSpPr>
          <p:nvPr>
            <p:ph type="dt" sz="half" idx="10"/>
          </p:nvPr>
        </p:nvSpPr>
        <p:spPr/>
        <p:txBody>
          <a:bodyPr/>
          <a:lstStyle/>
          <a:p>
            <a:fld id="{95D89FF5-4BC0-BE40-94DF-3BFDAA21C5A5}" type="datetimeFigureOut">
              <a:rPr lang="en-US" smtClean="0"/>
              <a:t>6/23/2026</a:t>
            </a:fld>
            <a:endParaRPr lang="en-US"/>
          </a:p>
        </p:txBody>
      </p:sp>
      <p:sp>
        <p:nvSpPr>
          <p:cNvPr id="3" name="Footer Placeholder 2">
            <a:extLst>
              <a:ext uri="{FF2B5EF4-FFF2-40B4-BE49-F238E27FC236}">
                <a16:creationId xmlns:a16="http://schemas.microsoft.com/office/drawing/2014/main" id="{A7EBCDDC-2304-1844-F4AE-47E1BC2B3D7E}"/>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06D0D234-336C-A813-2AF9-BAB3FAC737AD}"/>
              </a:ext>
            </a:extLst>
          </p:cNvPr>
          <p:cNvSpPr>
            <a:spLocks noGrp="1"/>
          </p:cNvSpPr>
          <p:nvPr>
            <p:ph type="sldNum" sz="quarter" idx="12"/>
          </p:nvPr>
        </p:nvSpPr>
        <p:spPr/>
        <p:txBody>
          <a:bodyPr/>
          <a:lstStyle/>
          <a:p>
            <a:fld id="{0D43B3A2-1A91-DC49-A7F7-CEF292955346}" type="slidenum">
              <a:rPr lang="en-US" smtClean="0"/>
              <a:t>‹#›</a:t>
            </a:fld>
            <a:endParaRPr lang="en-US"/>
          </a:p>
        </p:txBody>
      </p:sp>
    </p:spTree>
    <p:extLst>
      <p:ext uri="{BB962C8B-B14F-4D97-AF65-F5344CB8AC3E}">
        <p14:creationId xmlns:p14="http://schemas.microsoft.com/office/powerpoint/2010/main" val="73185281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0A0ED0-997B-4DFD-07F6-2B4CB4D970CF}"/>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a:p>
        </p:txBody>
      </p:sp>
      <p:sp>
        <p:nvSpPr>
          <p:cNvPr id="3" name="Content Placeholder 2">
            <a:extLst>
              <a:ext uri="{FF2B5EF4-FFF2-40B4-BE49-F238E27FC236}">
                <a16:creationId xmlns:a16="http://schemas.microsoft.com/office/drawing/2014/main" id="{A23AFE11-3668-0A72-A360-E81D5B24221D}"/>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ext Placeholder 3">
            <a:extLst>
              <a:ext uri="{FF2B5EF4-FFF2-40B4-BE49-F238E27FC236}">
                <a16:creationId xmlns:a16="http://schemas.microsoft.com/office/drawing/2014/main" id="{BEE05DF6-4B0B-1A67-2849-0499DE4D0FD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4817204D-1B45-68A8-DDC0-3794FAEAB975}"/>
              </a:ext>
            </a:extLst>
          </p:cNvPr>
          <p:cNvSpPr>
            <a:spLocks noGrp="1"/>
          </p:cNvSpPr>
          <p:nvPr>
            <p:ph type="dt" sz="half" idx="10"/>
          </p:nvPr>
        </p:nvSpPr>
        <p:spPr/>
        <p:txBody>
          <a:bodyPr/>
          <a:lstStyle/>
          <a:p>
            <a:fld id="{95D89FF5-4BC0-BE40-94DF-3BFDAA21C5A5}" type="datetimeFigureOut">
              <a:rPr lang="en-US" smtClean="0"/>
              <a:t>6/23/2026</a:t>
            </a:fld>
            <a:endParaRPr lang="en-US"/>
          </a:p>
        </p:txBody>
      </p:sp>
      <p:sp>
        <p:nvSpPr>
          <p:cNvPr id="6" name="Footer Placeholder 5">
            <a:extLst>
              <a:ext uri="{FF2B5EF4-FFF2-40B4-BE49-F238E27FC236}">
                <a16:creationId xmlns:a16="http://schemas.microsoft.com/office/drawing/2014/main" id="{51EAC60F-B699-A90F-41B1-DDB4258C3A6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DFE4672-D8BC-1101-81E3-DDEA9451E267}"/>
              </a:ext>
            </a:extLst>
          </p:cNvPr>
          <p:cNvSpPr>
            <a:spLocks noGrp="1"/>
          </p:cNvSpPr>
          <p:nvPr>
            <p:ph type="sldNum" sz="quarter" idx="12"/>
          </p:nvPr>
        </p:nvSpPr>
        <p:spPr/>
        <p:txBody>
          <a:bodyPr/>
          <a:lstStyle/>
          <a:p>
            <a:fld id="{0D43B3A2-1A91-DC49-A7F7-CEF292955346}" type="slidenum">
              <a:rPr lang="en-US" smtClean="0"/>
              <a:t>‹#›</a:t>
            </a:fld>
            <a:endParaRPr lang="en-US"/>
          </a:p>
        </p:txBody>
      </p:sp>
    </p:spTree>
    <p:extLst>
      <p:ext uri="{BB962C8B-B14F-4D97-AF65-F5344CB8AC3E}">
        <p14:creationId xmlns:p14="http://schemas.microsoft.com/office/powerpoint/2010/main" val="38933821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3C038D-C537-9FE6-43E3-A342A06E9786}"/>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a:p>
        </p:txBody>
      </p:sp>
      <p:sp>
        <p:nvSpPr>
          <p:cNvPr id="3" name="Picture Placeholder 2">
            <a:extLst>
              <a:ext uri="{FF2B5EF4-FFF2-40B4-BE49-F238E27FC236}">
                <a16:creationId xmlns:a16="http://schemas.microsoft.com/office/drawing/2014/main" id="{18177BA0-2729-86FD-4659-97BA6051745E}"/>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6A04F5F3-B266-0C66-BFD4-01075CF9D5F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1FCD8368-FD52-1CB4-884D-295A505D39A4}"/>
              </a:ext>
            </a:extLst>
          </p:cNvPr>
          <p:cNvSpPr>
            <a:spLocks noGrp="1"/>
          </p:cNvSpPr>
          <p:nvPr>
            <p:ph type="dt" sz="half" idx="10"/>
          </p:nvPr>
        </p:nvSpPr>
        <p:spPr/>
        <p:txBody>
          <a:bodyPr/>
          <a:lstStyle/>
          <a:p>
            <a:fld id="{95D89FF5-4BC0-BE40-94DF-3BFDAA21C5A5}" type="datetimeFigureOut">
              <a:rPr lang="en-US" smtClean="0"/>
              <a:t>6/23/2026</a:t>
            </a:fld>
            <a:endParaRPr lang="en-US"/>
          </a:p>
        </p:txBody>
      </p:sp>
      <p:sp>
        <p:nvSpPr>
          <p:cNvPr id="6" name="Footer Placeholder 5">
            <a:extLst>
              <a:ext uri="{FF2B5EF4-FFF2-40B4-BE49-F238E27FC236}">
                <a16:creationId xmlns:a16="http://schemas.microsoft.com/office/drawing/2014/main" id="{75B8E0C8-E1F8-20B6-E333-93858321C81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2CDBCE0-78DF-4B2C-3828-E4ED17E3EB9B}"/>
              </a:ext>
            </a:extLst>
          </p:cNvPr>
          <p:cNvSpPr>
            <a:spLocks noGrp="1"/>
          </p:cNvSpPr>
          <p:nvPr>
            <p:ph type="sldNum" sz="quarter" idx="12"/>
          </p:nvPr>
        </p:nvSpPr>
        <p:spPr/>
        <p:txBody>
          <a:bodyPr/>
          <a:lstStyle/>
          <a:p>
            <a:fld id="{0D43B3A2-1A91-DC49-A7F7-CEF292955346}" type="slidenum">
              <a:rPr lang="en-US" smtClean="0"/>
              <a:t>‹#›</a:t>
            </a:fld>
            <a:endParaRPr lang="en-US"/>
          </a:p>
        </p:txBody>
      </p:sp>
    </p:spTree>
    <p:extLst>
      <p:ext uri="{BB962C8B-B14F-4D97-AF65-F5344CB8AC3E}">
        <p14:creationId xmlns:p14="http://schemas.microsoft.com/office/powerpoint/2010/main" val="118014787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9E4B22F-7A2A-379D-EE80-086B3BBEDB77}"/>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endParaRPr lang="en-US"/>
          </a:p>
        </p:txBody>
      </p:sp>
      <p:sp>
        <p:nvSpPr>
          <p:cNvPr id="3" name="Text Placeholder 2">
            <a:extLst>
              <a:ext uri="{FF2B5EF4-FFF2-40B4-BE49-F238E27FC236}">
                <a16:creationId xmlns:a16="http://schemas.microsoft.com/office/drawing/2014/main" id="{206CC7AB-E5AE-1F85-BB61-F2E894BE5FB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021C9B31-40B7-FCCC-6457-CD429497132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5D89FF5-4BC0-BE40-94DF-3BFDAA21C5A5}" type="datetimeFigureOut">
              <a:rPr lang="en-US" smtClean="0"/>
              <a:t>6/23/2026</a:t>
            </a:fld>
            <a:endParaRPr lang="en-US"/>
          </a:p>
        </p:txBody>
      </p:sp>
      <p:sp>
        <p:nvSpPr>
          <p:cNvPr id="5" name="Footer Placeholder 4">
            <a:extLst>
              <a:ext uri="{FF2B5EF4-FFF2-40B4-BE49-F238E27FC236}">
                <a16:creationId xmlns:a16="http://schemas.microsoft.com/office/drawing/2014/main" id="{3E807D39-0C4F-4AED-D050-39F9B7BAE7C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2ACFE5A9-F754-E720-B3B6-1997A265D0D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D43B3A2-1A91-DC49-A7F7-CEF292955346}" type="slidenum">
              <a:rPr lang="en-US" smtClean="0"/>
              <a:t>‹#›</a:t>
            </a:fld>
            <a:endParaRPr lang="en-US"/>
          </a:p>
        </p:txBody>
      </p:sp>
      <p:sp>
        <p:nvSpPr>
          <p:cNvPr id="8" name="TextBox 7">
            <a:extLst>
              <a:ext uri="{FF2B5EF4-FFF2-40B4-BE49-F238E27FC236}">
                <a16:creationId xmlns:a16="http://schemas.microsoft.com/office/drawing/2014/main" id="{081C0DA3-7990-B7A8-8B02-2A4E99BFAE5E}"/>
              </a:ext>
            </a:extLst>
          </p:cNvPr>
          <p:cNvSpPr txBox="1"/>
          <p:nvPr userDrawn="1">
            <p:extLst>
              <p:ext uri="{1162E1C5-73C7-4A58-AE30-91384D911F3F}">
                <p184:classification xmlns:p184="http://schemas.microsoft.com/office/powerpoint/2018/4/main" val="ftr"/>
              </p:ext>
            </p:extLst>
          </p:nvPr>
        </p:nvSpPr>
        <p:spPr>
          <a:xfrm>
            <a:off x="0" y="6705600"/>
            <a:ext cx="1149350" cy="152400"/>
          </a:xfrm>
          <a:prstGeom prst="rect">
            <a:avLst/>
          </a:prstGeom>
        </p:spPr>
        <p:txBody>
          <a:bodyPr horzOverflow="overflow" lIns="0" tIns="0" rIns="0" bIns="0">
            <a:spAutoFit/>
          </a:bodyPr>
          <a:lstStyle/>
          <a:p>
            <a:pPr algn="l"/>
            <a:r>
              <a:rPr lang="en-US" sz="1000">
                <a:solidFill>
                  <a:srgbClr val="000000"/>
                </a:solidFill>
                <a:latin typeface="Calibri" panose="020F0502020204030204" pitchFamily="34" charset="0"/>
                <a:cs typeface="Calibri" panose="020F0502020204030204" pitchFamily="34" charset="0"/>
              </a:rPr>
              <a:t>Classification : Official</a:t>
            </a:r>
          </a:p>
        </p:txBody>
      </p:sp>
    </p:spTree>
    <p:extLst>
      <p:ext uri="{BB962C8B-B14F-4D97-AF65-F5344CB8AC3E}">
        <p14:creationId xmlns:p14="http://schemas.microsoft.com/office/powerpoint/2010/main" val="217134861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0.png"/><Relationship Id="rId1" Type="http://schemas.openxmlformats.org/officeDocument/2006/relationships/slideLayout" Target="../slideLayouts/slideLayout2.xml"/><Relationship Id="rId6" Type="http://schemas.openxmlformats.org/officeDocument/2006/relationships/image" Target="../media/image20.jpeg"/><Relationship Id="rId5" Type="http://schemas.openxmlformats.org/officeDocument/2006/relationships/image" Target="../media/image19.jpeg"/><Relationship Id="rId4" Type="http://schemas.openxmlformats.org/officeDocument/2006/relationships/image" Target="../media/image18.jpeg"/></Relationships>
</file>

<file path=ppt/slides/_rels/slide12.xml.rels><?xml version="1.0" encoding="UTF-8" standalone="yes"?>
<Relationships xmlns="http://schemas.openxmlformats.org/package/2006/relationships"><Relationship Id="rId3" Type="http://schemas.openxmlformats.org/officeDocument/2006/relationships/hyperlink" Target="https://catch22uk.sharepoint.com/:f:/s/CATCH22COMMSSUPPORT/Eqrq51xmWpFAmRpsJLcBE8oBy9KX7vfjQEw4zlR0xD210g?e=pRVraG" TargetMode="External"/><Relationship Id="rId2" Type="http://schemas.openxmlformats.org/officeDocument/2006/relationships/image" Target="../media/image4.png"/><Relationship Id="rId1" Type="http://schemas.openxmlformats.org/officeDocument/2006/relationships/slideLayout" Target="../slideLayouts/slideLayout2.xml"/><Relationship Id="rId5" Type="http://schemas.openxmlformats.org/officeDocument/2006/relationships/image" Target="../media/image22.jpeg"/><Relationship Id="rId4" Type="http://schemas.openxmlformats.org/officeDocument/2006/relationships/image" Target="../media/image21.jpeg"/></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image" Target="../media/image6.png"/></Relationships>
</file>

<file path=ppt/slides/_rels/slide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10.png"/><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12.svg"/></Relationships>
</file>

<file path=ppt/slides/_rels/slide8.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0.png"/><Relationship Id="rId1" Type="http://schemas.openxmlformats.org/officeDocument/2006/relationships/slideLayout" Target="../slideLayouts/slideLayout2.xml"/><Relationship Id="rId4" Type="http://schemas.openxmlformats.org/officeDocument/2006/relationships/image" Target="../media/image14.jpeg"/></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2.xml"/><Relationship Id="rId1" Type="http://schemas.openxmlformats.org/officeDocument/2006/relationships/video" Target="https://www.youtube.com/embed/4Dl4vNKjxOQ?feature=oembed" TargetMode="External"/><Relationship Id="rId5" Type="http://schemas.openxmlformats.org/officeDocument/2006/relationships/image" Target="../media/image15.jpeg"/><Relationship Id="rId4"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descr="A picture containing shape&#10;&#10;Description automatically generated">
            <a:extLst>
              <a:ext uri="{FF2B5EF4-FFF2-40B4-BE49-F238E27FC236}">
                <a16:creationId xmlns:a16="http://schemas.microsoft.com/office/drawing/2014/main" id="{10A0DB1D-6F97-FBF6-4AEB-4E3974714D90}"/>
              </a:ext>
            </a:extLst>
          </p:cNvPr>
          <p:cNvPicPr>
            <a:picLocks noChangeAspect="1"/>
          </p:cNvPicPr>
          <p:nvPr/>
        </p:nvPicPr>
        <p:blipFill>
          <a:blip r:embed="rId2"/>
          <a:stretch>
            <a:fillRect/>
          </a:stretch>
        </p:blipFill>
        <p:spPr>
          <a:xfrm>
            <a:off x="0" y="0"/>
            <a:ext cx="12192000" cy="6858000"/>
          </a:xfrm>
          <a:prstGeom prst="rect">
            <a:avLst/>
          </a:prstGeom>
        </p:spPr>
      </p:pic>
      <p:sp>
        <p:nvSpPr>
          <p:cNvPr id="10" name="TextBox 9">
            <a:extLst>
              <a:ext uri="{FF2B5EF4-FFF2-40B4-BE49-F238E27FC236}">
                <a16:creationId xmlns:a16="http://schemas.microsoft.com/office/drawing/2014/main" id="{EAACA42F-3F39-4360-72B6-69D60C12288D}"/>
              </a:ext>
            </a:extLst>
          </p:cNvPr>
          <p:cNvSpPr txBox="1"/>
          <p:nvPr/>
        </p:nvSpPr>
        <p:spPr>
          <a:xfrm>
            <a:off x="3249363" y="2342361"/>
            <a:ext cx="9622971" cy="2800767"/>
          </a:xfrm>
          <a:prstGeom prst="rect">
            <a:avLst/>
          </a:prstGeom>
          <a:noFill/>
        </p:spPr>
        <p:txBody>
          <a:bodyPr wrap="square" lIns="91440" tIns="45720" rIns="91440" bIns="45720" rtlCol="0" anchor="t">
            <a:spAutoFit/>
          </a:bodyPr>
          <a:lstStyle/>
          <a:p>
            <a:pPr algn="ctr"/>
            <a:r>
              <a:rPr lang="en-US" sz="4400" b="1">
                <a:solidFill>
                  <a:schemeClr val="bg1"/>
                </a:solidFill>
                <a:latin typeface="Arial"/>
                <a:cs typeface="Arial"/>
              </a:rPr>
              <a:t>Victim First </a:t>
            </a:r>
          </a:p>
          <a:p>
            <a:pPr algn="ctr"/>
            <a:r>
              <a:rPr lang="en-US" sz="4400" b="1">
                <a:solidFill>
                  <a:schemeClr val="bg1"/>
                </a:solidFill>
                <a:latin typeface="Arial"/>
                <a:cs typeface="Arial"/>
              </a:rPr>
              <a:t>Annual Report </a:t>
            </a:r>
          </a:p>
          <a:p>
            <a:pPr algn="ctr"/>
            <a:r>
              <a:rPr lang="en-US" sz="4400" b="1">
                <a:solidFill>
                  <a:schemeClr val="bg1"/>
                </a:solidFill>
                <a:latin typeface="Arial"/>
                <a:cs typeface="Arial"/>
              </a:rPr>
              <a:t>Year 2 </a:t>
            </a:r>
          </a:p>
          <a:p>
            <a:pPr algn="ctr"/>
            <a:r>
              <a:rPr lang="en-US" sz="4400" b="1">
                <a:solidFill>
                  <a:schemeClr val="bg1"/>
                </a:solidFill>
                <a:latin typeface="Arial"/>
                <a:cs typeface="Arial"/>
              </a:rPr>
              <a:t>2025 - 2026 </a:t>
            </a:r>
            <a:endParaRPr lang="en-US">
              <a:solidFill>
                <a:schemeClr val="bg1"/>
              </a:solidFill>
            </a:endParaRPr>
          </a:p>
        </p:txBody>
      </p:sp>
      <p:grpSp>
        <p:nvGrpSpPr>
          <p:cNvPr id="2" name="Group 1">
            <a:extLst>
              <a:ext uri="{FF2B5EF4-FFF2-40B4-BE49-F238E27FC236}">
                <a16:creationId xmlns:a16="http://schemas.microsoft.com/office/drawing/2014/main" id="{4EBE10E0-6753-7465-FFCA-21750B7DC1F8}"/>
              </a:ext>
            </a:extLst>
          </p:cNvPr>
          <p:cNvGrpSpPr/>
          <p:nvPr/>
        </p:nvGrpSpPr>
        <p:grpSpPr>
          <a:xfrm>
            <a:off x="7478297" y="971530"/>
            <a:ext cx="1287817" cy="1285240"/>
            <a:chOff x="366770" y="27685"/>
            <a:chExt cx="1287880" cy="1285866"/>
          </a:xfrm>
        </p:grpSpPr>
        <p:sp>
          <p:nvSpPr>
            <p:cNvPr id="3" name="Oval 2" descr="woman's headshot">
              <a:extLst>
                <a:ext uri="{FF2B5EF4-FFF2-40B4-BE49-F238E27FC236}">
                  <a16:creationId xmlns:a16="http://schemas.microsoft.com/office/drawing/2014/main" id="{073473CF-05B5-0DE2-58E8-3273AA52775C}"/>
                </a:ext>
              </a:extLst>
            </p:cNvPr>
            <p:cNvSpPr/>
            <p:nvPr/>
          </p:nvSpPr>
          <p:spPr>
            <a:xfrm>
              <a:off x="366770" y="27685"/>
              <a:ext cx="1287880" cy="1285866"/>
            </a:xfrm>
            <a:prstGeom prst="ellipse">
              <a:avLst/>
            </a:prstGeom>
            <a:solidFill>
              <a:schemeClr val="bg1"/>
            </a:solidFill>
            <a:ln w="57150">
              <a:solidFill>
                <a:srgbClr val="60A55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a:p>
          </p:txBody>
        </p:sp>
        <p:pic>
          <p:nvPicPr>
            <p:cNvPr id="4" name="Picture 3">
              <a:extLst>
                <a:ext uri="{FF2B5EF4-FFF2-40B4-BE49-F238E27FC236}">
                  <a16:creationId xmlns:a16="http://schemas.microsoft.com/office/drawing/2014/main" id="{478FCE02-FBD5-B837-4A4D-1121E3CD4ECE}"/>
                </a:ext>
              </a:extLst>
            </p:cNvPr>
            <p:cNvPicPr>
              <a:picLocks noChangeAspect="1"/>
            </p:cNvPicPr>
            <p:nvPr/>
          </p:nvPicPr>
          <p:blipFill>
            <a:blip r:embed="rId3"/>
            <a:stretch>
              <a:fillRect/>
            </a:stretch>
          </p:blipFill>
          <p:spPr>
            <a:xfrm>
              <a:off x="564240" y="94496"/>
              <a:ext cx="920576" cy="1152244"/>
            </a:xfrm>
            <a:prstGeom prst="rect">
              <a:avLst/>
            </a:prstGeom>
          </p:spPr>
        </p:pic>
      </p:grpSp>
      <p:pic>
        <p:nvPicPr>
          <p:cNvPr id="5" name="Picture 4" descr="Icon&#10;&#10;Description automatically generated">
            <a:extLst>
              <a:ext uri="{FF2B5EF4-FFF2-40B4-BE49-F238E27FC236}">
                <a16:creationId xmlns:a16="http://schemas.microsoft.com/office/drawing/2014/main" id="{E279B1A0-87BF-658F-8DDF-F0B7531F3ECE}"/>
              </a:ext>
            </a:extLst>
          </p:cNvPr>
          <p:cNvPicPr>
            <a:picLocks noChangeAspect="1"/>
          </p:cNvPicPr>
          <p:nvPr/>
        </p:nvPicPr>
        <p:blipFill>
          <a:blip r:embed="rId4"/>
          <a:stretch>
            <a:fillRect/>
          </a:stretch>
        </p:blipFill>
        <p:spPr>
          <a:xfrm>
            <a:off x="680334" y="628977"/>
            <a:ext cx="4084171" cy="5600046"/>
          </a:xfrm>
          <a:prstGeom prst="rect">
            <a:avLst/>
          </a:prstGeom>
        </p:spPr>
      </p:pic>
    </p:spTree>
    <p:extLst>
      <p:ext uri="{BB962C8B-B14F-4D97-AF65-F5344CB8AC3E}">
        <p14:creationId xmlns:p14="http://schemas.microsoft.com/office/powerpoint/2010/main" val="244226874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6CC9099-D430-6CF6-DAB3-37A513618391}"/>
            </a:ext>
          </a:extLst>
        </p:cNvPr>
        <p:cNvGrpSpPr/>
        <p:nvPr/>
      </p:nvGrpSpPr>
      <p:grpSpPr>
        <a:xfrm>
          <a:off x="0" y="0"/>
          <a:ext cx="0" cy="0"/>
          <a:chOff x="0" y="0"/>
          <a:chExt cx="0" cy="0"/>
        </a:xfrm>
      </p:grpSpPr>
      <p:pic>
        <p:nvPicPr>
          <p:cNvPr id="3" name="Picture 2" descr="Shape&#10;&#10;Description automatically generated with medium confidence">
            <a:extLst>
              <a:ext uri="{FF2B5EF4-FFF2-40B4-BE49-F238E27FC236}">
                <a16:creationId xmlns:a16="http://schemas.microsoft.com/office/drawing/2014/main" id="{4BF5DE7B-8EF0-7883-1158-FB03A3C036BD}"/>
              </a:ext>
            </a:extLst>
          </p:cNvPr>
          <p:cNvPicPr>
            <a:picLocks noChangeAspect="1"/>
          </p:cNvPicPr>
          <p:nvPr/>
        </p:nvPicPr>
        <p:blipFill>
          <a:blip r:embed="rId2"/>
          <a:stretch>
            <a:fillRect/>
          </a:stretch>
        </p:blipFill>
        <p:spPr>
          <a:xfrm>
            <a:off x="0" y="0"/>
            <a:ext cx="12192000" cy="6858000"/>
          </a:xfrm>
          <a:prstGeom prst="rect">
            <a:avLst/>
          </a:prstGeom>
        </p:spPr>
      </p:pic>
      <p:sp>
        <p:nvSpPr>
          <p:cNvPr id="10" name="TextBox 9">
            <a:extLst>
              <a:ext uri="{FF2B5EF4-FFF2-40B4-BE49-F238E27FC236}">
                <a16:creationId xmlns:a16="http://schemas.microsoft.com/office/drawing/2014/main" id="{04C23A52-7F00-7E3D-F832-C55BA82ABB98}"/>
              </a:ext>
            </a:extLst>
          </p:cNvPr>
          <p:cNvSpPr txBox="1"/>
          <p:nvPr/>
        </p:nvSpPr>
        <p:spPr>
          <a:xfrm>
            <a:off x="304801" y="322585"/>
            <a:ext cx="8495069" cy="923330"/>
          </a:xfrm>
          <a:prstGeom prst="rect">
            <a:avLst/>
          </a:prstGeom>
          <a:noFill/>
        </p:spPr>
        <p:txBody>
          <a:bodyPr wrap="square" rtlCol="0">
            <a:spAutoFit/>
          </a:bodyPr>
          <a:lstStyle/>
          <a:p>
            <a:r>
              <a:rPr lang="en-US" sz="5400" b="1">
                <a:solidFill>
                  <a:srgbClr val="313A3F"/>
                </a:solidFill>
                <a:latin typeface="Arial" panose="020B0604020202020204" pitchFamily="34" charset="0"/>
                <a:cs typeface="Arial" panose="020B0604020202020204" pitchFamily="34" charset="0"/>
              </a:rPr>
              <a:t>Community Responses  </a:t>
            </a:r>
          </a:p>
        </p:txBody>
      </p:sp>
      <p:sp>
        <p:nvSpPr>
          <p:cNvPr id="2" name="TextBox 1">
            <a:extLst>
              <a:ext uri="{FF2B5EF4-FFF2-40B4-BE49-F238E27FC236}">
                <a16:creationId xmlns:a16="http://schemas.microsoft.com/office/drawing/2014/main" id="{29AC5BEC-FA49-1077-FFEA-220834B3849C}"/>
              </a:ext>
            </a:extLst>
          </p:cNvPr>
          <p:cNvSpPr txBox="1"/>
          <p:nvPr/>
        </p:nvSpPr>
        <p:spPr>
          <a:xfrm>
            <a:off x="452284" y="1568500"/>
            <a:ext cx="5958349" cy="3046988"/>
          </a:xfrm>
          <a:prstGeom prst="rect">
            <a:avLst/>
          </a:prstGeom>
          <a:noFill/>
        </p:spPr>
        <p:txBody>
          <a:bodyPr wrap="square" lIns="91440" tIns="45720" rIns="91440" bIns="45720" rtlCol="0" anchor="t">
            <a:spAutoFit/>
          </a:bodyPr>
          <a:lstStyle/>
          <a:p>
            <a:r>
              <a:rPr lang="en-US" sz="3200">
                <a:latin typeface="Arial"/>
                <a:cs typeface="Arial"/>
              </a:rPr>
              <a:t>We have worked on 3</a:t>
            </a:r>
            <a:r>
              <a:rPr lang="en-US" sz="3200" b="1" u="sng">
                <a:latin typeface="Arial"/>
                <a:cs typeface="Arial"/>
              </a:rPr>
              <a:t> community responses </a:t>
            </a:r>
            <a:r>
              <a:rPr lang="en-US" sz="3200">
                <a:latin typeface="Arial"/>
                <a:cs typeface="Arial"/>
              </a:rPr>
              <a:t>this year: </a:t>
            </a:r>
          </a:p>
          <a:p>
            <a:pPr marL="342900" indent="-342900">
              <a:buAutoNum type="arabicPeriod"/>
            </a:pPr>
            <a:r>
              <a:rPr lang="en-US" sz="3200" err="1">
                <a:latin typeface="Arial"/>
                <a:cs typeface="Arial"/>
              </a:rPr>
              <a:t>Littlethorpe</a:t>
            </a:r>
            <a:r>
              <a:rPr lang="en-US" sz="3200">
                <a:latin typeface="Arial"/>
                <a:cs typeface="Arial"/>
              </a:rPr>
              <a:t> </a:t>
            </a:r>
            <a:endParaRPr lang="en-US" sz="3200">
              <a:latin typeface="Arial" panose="020B0604020202020204" pitchFamily="34" charset="0"/>
              <a:cs typeface="Arial" panose="020B0604020202020204" pitchFamily="34" charset="0"/>
            </a:endParaRPr>
          </a:p>
          <a:p>
            <a:pPr marL="342900" indent="-342900">
              <a:buAutoNum type="arabicPeriod"/>
            </a:pPr>
            <a:r>
              <a:rPr lang="en-US" sz="3200" err="1">
                <a:latin typeface="Arial"/>
                <a:cs typeface="Arial"/>
              </a:rPr>
              <a:t>Stathern</a:t>
            </a:r>
            <a:r>
              <a:rPr lang="en-US" sz="3200">
                <a:latin typeface="Arial"/>
                <a:cs typeface="Arial"/>
              </a:rPr>
              <a:t> Summer Camp</a:t>
            </a:r>
            <a:endParaRPr lang="en-US" sz="3200">
              <a:latin typeface="Arial" panose="020B0604020202020204" pitchFamily="34" charset="0"/>
              <a:cs typeface="Arial" panose="020B0604020202020204" pitchFamily="34" charset="0"/>
            </a:endParaRPr>
          </a:p>
          <a:p>
            <a:pPr marL="342900" indent="-342900">
              <a:buAutoNum type="arabicPeriod"/>
            </a:pPr>
            <a:r>
              <a:rPr lang="en-US" sz="3200">
                <a:latin typeface="Arial"/>
                <a:cs typeface="Arial"/>
              </a:rPr>
              <a:t>De Montfort University </a:t>
            </a:r>
            <a:endParaRPr lang="en-US" sz="3200">
              <a:latin typeface="Arial" panose="020B0604020202020204" pitchFamily="34" charset="0"/>
              <a:cs typeface="Arial" panose="020B0604020202020204" pitchFamily="34" charset="0"/>
            </a:endParaRPr>
          </a:p>
        </p:txBody>
      </p:sp>
      <p:sp>
        <p:nvSpPr>
          <p:cNvPr id="4" name="TextBox 3">
            <a:extLst>
              <a:ext uri="{FF2B5EF4-FFF2-40B4-BE49-F238E27FC236}">
                <a16:creationId xmlns:a16="http://schemas.microsoft.com/office/drawing/2014/main" id="{2961D3DC-A319-A182-D2C1-E83DD5070DEB}"/>
              </a:ext>
            </a:extLst>
          </p:cNvPr>
          <p:cNvSpPr txBox="1"/>
          <p:nvPr/>
        </p:nvSpPr>
        <p:spPr>
          <a:xfrm>
            <a:off x="5677887" y="3290548"/>
            <a:ext cx="4891790" cy="3262432"/>
          </a:xfrm>
          <a:prstGeom prst="rect">
            <a:avLst/>
          </a:prstGeom>
          <a:solidFill>
            <a:srgbClr val="FFD538"/>
          </a:solidFill>
          <a:ln w="28575"/>
        </p:spPr>
        <p:style>
          <a:lnRef idx="2">
            <a:schemeClr val="accent1"/>
          </a:lnRef>
          <a:fillRef idx="1">
            <a:schemeClr val="lt1"/>
          </a:fillRef>
          <a:effectRef idx="0">
            <a:schemeClr val="accent1"/>
          </a:effectRef>
          <a:fontRef idx="minor">
            <a:schemeClr val="dk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endParaRPr lang="en-US" sz="3200" i="1">
              <a:ea typeface="Calibri"/>
              <a:cs typeface="Calibri"/>
            </a:endParaRPr>
          </a:p>
          <a:p>
            <a:pPr algn="ctr"/>
            <a:r>
              <a:rPr lang="en-GB">
                <a:latin typeface="Aptos"/>
              </a:rPr>
              <a:t>“</a:t>
            </a:r>
            <a:r>
              <a:rPr lang="en-GB" sz="1600">
                <a:latin typeface="Aptos"/>
              </a:rPr>
              <a:t>Again, really grateful for the support and the collaboration – building community in this way is so vital. We continue to flag your services to our students wherever relevant.”</a:t>
            </a:r>
            <a:endParaRPr lang="en-US" sz="1600">
              <a:latin typeface="Calibri" panose="020F0502020204030204"/>
              <a:ea typeface="Calibri" panose="020F0502020204030204"/>
              <a:cs typeface="Calibri" panose="020F0502020204030204"/>
            </a:endParaRPr>
          </a:p>
          <a:p>
            <a:pPr algn="ctr"/>
            <a:r>
              <a:rPr lang="en-GB" sz="1600">
                <a:latin typeface="Aptos"/>
              </a:rPr>
              <a:t> “I wanted to thank you and the team at Victim First for your support and presence in the aftermath of Khaleeds murder, you were so appreciated.”</a:t>
            </a:r>
            <a:endParaRPr lang="en-US" sz="1600">
              <a:ea typeface="Calibri"/>
              <a:cs typeface="Calibri"/>
            </a:endParaRPr>
          </a:p>
          <a:p>
            <a:pPr algn="ctr"/>
            <a:endParaRPr lang="en-US" sz="2000" i="1"/>
          </a:p>
          <a:p>
            <a:pPr algn="ctr"/>
            <a:r>
              <a:rPr lang="en-US" sz="2000" b="1"/>
              <a:t>De Monfort Unive​</a:t>
            </a:r>
            <a:r>
              <a:rPr lang="en-US" sz="2000" b="1" err="1"/>
              <a:t>sity</a:t>
            </a:r>
            <a:endParaRPr lang="en-US" sz="2000" b="1" err="1">
              <a:ea typeface="Calibri"/>
              <a:cs typeface="Calibri"/>
            </a:endParaRPr>
          </a:p>
          <a:p>
            <a:pPr algn="ctr"/>
            <a:endParaRPr lang="en-US" sz="2000" b="1"/>
          </a:p>
        </p:txBody>
      </p:sp>
      <p:pic>
        <p:nvPicPr>
          <p:cNvPr id="5" name="Picture 4" descr="Five stars in speech bubble">
            <a:extLst>
              <a:ext uri="{FF2B5EF4-FFF2-40B4-BE49-F238E27FC236}">
                <a16:creationId xmlns:a16="http://schemas.microsoft.com/office/drawing/2014/main" id="{E6FDB6C2-AB0A-9AF5-A4CE-333EBA5C70A8}"/>
              </a:ext>
            </a:extLst>
          </p:cNvPr>
          <p:cNvPicPr>
            <a:picLocks noChangeAspect="1"/>
          </p:cNvPicPr>
          <p:nvPr/>
        </p:nvPicPr>
        <p:blipFill>
          <a:blip r:embed="rId3">
            <a:extLst>
              <a:ext uri="{28A0092B-C50C-407E-A947-70E740481C1C}">
                <a14:useLocalDpi xmlns:a14="http://schemas.microsoft.com/office/drawing/2010/main" val="0"/>
              </a:ext>
            </a:extLst>
          </a:blip>
          <a:srcRect l="19378" t="26759" r="19587" b="25372"/>
          <a:stretch/>
        </p:blipFill>
        <p:spPr>
          <a:xfrm>
            <a:off x="6410633" y="1715016"/>
            <a:ext cx="3403076" cy="1779551"/>
          </a:xfrm>
          <a:custGeom>
            <a:avLst/>
            <a:gdLst>
              <a:gd name="csX0" fmla="*/ 0 w 3403076"/>
              <a:gd name="csY0" fmla="*/ 152935 h 1779551"/>
              <a:gd name="csX1" fmla="*/ 152935 w 3403076"/>
              <a:gd name="csY1" fmla="*/ 0 h 1779551"/>
              <a:gd name="csX2" fmla="*/ 607192 w 3403076"/>
              <a:gd name="csY2" fmla="*/ 0 h 1779551"/>
              <a:gd name="csX3" fmla="*/ 1061449 w 3403076"/>
              <a:gd name="csY3" fmla="*/ 0 h 1779551"/>
              <a:gd name="csX4" fmla="*/ 1577650 w 3403076"/>
              <a:gd name="csY4" fmla="*/ 0 h 1779551"/>
              <a:gd name="csX5" fmla="*/ 2155795 w 3403076"/>
              <a:gd name="csY5" fmla="*/ 0 h 1779551"/>
              <a:gd name="csX6" fmla="*/ 2733940 w 3403076"/>
              <a:gd name="csY6" fmla="*/ 0 h 1779551"/>
              <a:gd name="csX7" fmla="*/ 3250141 w 3403076"/>
              <a:gd name="csY7" fmla="*/ 0 h 1779551"/>
              <a:gd name="csX8" fmla="*/ 3403076 w 3403076"/>
              <a:gd name="csY8" fmla="*/ 152935 h 1779551"/>
              <a:gd name="csX9" fmla="*/ 3403076 w 3403076"/>
              <a:gd name="csY9" fmla="*/ 658899 h 1779551"/>
              <a:gd name="csX10" fmla="*/ 3403076 w 3403076"/>
              <a:gd name="csY10" fmla="*/ 1179599 h 1779551"/>
              <a:gd name="csX11" fmla="*/ 3403076 w 3403076"/>
              <a:gd name="csY11" fmla="*/ 1626616 h 1779551"/>
              <a:gd name="csX12" fmla="*/ 3250141 w 3403076"/>
              <a:gd name="csY12" fmla="*/ 1779551 h 1779551"/>
              <a:gd name="csX13" fmla="*/ 2826856 w 3403076"/>
              <a:gd name="csY13" fmla="*/ 1779551 h 1779551"/>
              <a:gd name="csX14" fmla="*/ 2341627 w 3403076"/>
              <a:gd name="csY14" fmla="*/ 1779551 h 1779551"/>
              <a:gd name="csX15" fmla="*/ 1794454 w 3403076"/>
              <a:gd name="csY15" fmla="*/ 1779551 h 1779551"/>
              <a:gd name="csX16" fmla="*/ 1278253 w 3403076"/>
              <a:gd name="csY16" fmla="*/ 1779551 h 1779551"/>
              <a:gd name="csX17" fmla="*/ 854968 w 3403076"/>
              <a:gd name="csY17" fmla="*/ 1779551 h 1779551"/>
              <a:gd name="csX18" fmla="*/ 152935 w 3403076"/>
              <a:gd name="csY18" fmla="*/ 1779551 h 1779551"/>
              <a:gd name="csX19" fmla="*/ 0 w 3403076"/>
              <a:gd name="csY19" fmla="*/ 1626616 h 1779551"/>
              <a:gd name="csX20" fmla="*/ 0 w 3403076"/>
              <a:gd name="csY20" fmla="*/ 1135389 h 1779551"/>
              <a:gd name="csX21" fmla="*/ 0 w 3403076"/>
              <a:gd name="csY21" fmla="*/ 644162 h 1779551"/>
              <a:gd name="csX22" fmla="*/ 0 w 3403076"/>
              <a:gd name="csY22" fmla="*/ 152935 h 1779551"/>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 ang="0">
                <a:pos x="csX12" y="csY12"/>
              </a:cxn>
              <a:cxn ang="0">
                <a:pos x="csX13" y="csY13"/>
              </a:cxn>
              <a:cxn ang="0">
                <a:pos x="csX14" y="csY14"/>
              </a:cxn>
              <a:cxn ang="0">
                <a:pos x="csX15" y="csY15"/>
              </a:cxn>
              <a:cxn ang="0">
                <a:pos x="csX16" y="csY16"/>
              </a:cxn>
              <a:cxn ang="0">
                <a:pos x="csX17" y="csY17"/>
              </a:cxn>
              <a:cxn ang="0">
                <a:pos x="csX18" y="csY18"/>
              </a:cxn>
              <a:cxn ang="0">
                <a:pos x="csX19" y="csY19"/>
              </a:cxn>
              <a:cxn ang="0">
                <a:pos x="csX20" y="csY20"/>
              </a:cxn>
              <a:cxn ang="0">
                <a:pos x="csX21" y="csY21"/>
              </a:cxn>
              <a:cxn ang="0">
                <a:pos x="csX22" y="csY22"/>
              </a:cxn>
            </a:cxnLst>
            <a:rect l="l" t="t" r="r" b="b"/>
            <a:pathLst>
              <a:path w="3403076" h="1779551" fill="none" extrusionOk="0">
                <a:moveTo>
                  <a:pt x="0" y="152935"/>
                </a:moveTo>
                <a:cubicBezTo>
                  <a:pt x="-3631" y="78628"/>
                  <a:pt x="74004" y="-15562"/>
                  <a:pt x="152935" y="0"/>
                </a:cubicBezTo>
                <a:cubicBezTo>
                  <a:pt x="287839" y="-50790"/>
                  <a:pt x="419625" y="13781"/>
                  <a:pt x="607192" y="0"/>
                </a:cubicBezTo>
                <a:cubicBezTo>
                  <a:pt x="794759" y="-13781"/>
                  <a:pt x="957700" y="9477"/>
                  <a:pt x="1061449" y="0"/>
                </a:cubicBezTo>
                <a:cubicBezTo>
                  <a:pt x="1165198" y="-9477"/>
                  <a:pt x="1338364" y="18089"/>
                  <a:pt x="1577650" y="0"/>
                </a:cubicBezTo>
                <a:cubicBezTo>
                  <a:pt x="1816936" y="-18089"/>
                  <a:pt x="1891819" y="12722"/>
                  <a:pt x="2155795" y="0"/>
                </a:cubicBezTo>
                <a:cubicBezTo>
                  <a:pt x="2419771" y="-12722"/>
                  <a:pt x="2480223" y="12613"/>
                  <a:pt x="2733940" y="0"/>
                </a:cubicBezTo>
                <a:cubicBezTo>
                  <a:pt x="2987657" y="-12613"/>
                  <a:pt x="3099013" y="61228"/>
                  <a:pt x="3250141" y="0"/>
                </a:cubicBezTo>
                <a:cubicBezTo>
                  <a:pt x="3318628" y="11509"/>
                  <a:pt x="3395226" y="87306"/>
                  <a:pt x="3403076" y="152935"/>
                </a:cubicBezTo>
                <a:cubicBezTo>
                  <a:pt x="3450017" y="304432"/>
                  <a:pt x="3389584" y="428277"/>
                  <a:pt x="3403076" y="658899"/>
                </a:cubicBezTo>
                <a:cubicBezTo>
                  <a:pt x="3416568" y="889521"/>
                  <a:pt x="3383403" y="943273"/>
                  <a:pt x="3403076" y="1179599"/>
                </a:cubicBezTo>
                <a:cubicBezTo>
                  <a:pt x="3422749" y="1415925"/>
                  <a:pt x="3354102" y="1503422"/>
                  <a:pt x="3403076" y="1626616"/>
                </a:cubicBezTo>
                <a:cubicBezTo>
                  <a:pt x="3393270" y="1725013"/>
                  <a:pt x="3317696" y="1771098"/>
                  <a:pt x="3250141" y="1779551"/>
                </a:cubicBezTo>
                <a:cubicBezTo>
                  <a:pt x="3127354" y="1821953"/>
                  <a:pt x="2936422" y="1732207"/>
                  <a:pt x="2826856" y="1779551"/>
                </a:cubicBezTo>
                <a:cubicBezTo>
                  <a:pt x="2717290" y="1826895"/>
                  <a:pt x="2555786" y="1730779"/>
                  <a:pt x="2341627" y="1779551"/>
                </a:cubicBezTo>
                <a:cubicBezTo>
                  <a:pt x="2127468" y="1828323"/>
                  <a:pt x="1932996" y="1747300"/>
                  <a:pt x="1794454" y="1779551"/>
                </a:cubicBezTo>
                <a:cubicBezTo>
                  <a:pt x="1655912" y="1811802"/>
                  <a:pt x="1454893" y="1761242"/>
                  <a:pt x="1278253" y="1779551"/>
                </a:cubicBezTo>
                <a:cubicBezTo>
                  <a:pt x="1101613" y="1797860"/>
                  <a:pt x="948902" y="1769651"/>
                  <a:pt x="854968" y="1779551"/>
                </a:cubicBezTo>
                <a:cubicBezTo>
                  <a:pt x="761035" y="1789451"/>
                  <a:pt x="390398" y="1730314"/>
                  <a:pt x="152935" y="1779551"/>
                </a:cubicBezTo>
                <a:cubicBezTo>
                  <a:pt x="52512" y="1792198"/>
                  <a:pt x="5410" y="1712864"/>
                  <a:pt x="0" y="1626616"/>
                </a:cubicBezTo>
                <a:cubicBezTo>
                  <a:pt x="-4783" y="1413382"/>
                  <a:pt x="23176" y="1301543"/>
                  <a:pt x="0" y="1135389"/>
                </a:cubicBezTo>
                <a:cubicBezTo>
                  <a:pt x="-23176" y="969235"/>
                  <a:pt x="19193" y="819722"/>
                  <a:pt x="0" y="644162"/>
                </a:cubicBezTo>
                <a:cubicBezTo>
                  <a:pt x="-19193" y="468602"/>
                  <a:pt x="38812" y="267503"/>
                  <a:pt x="0" y="152935"/>
                </a:cubicBezTo>
                <a:close/>
              </a:path>
              <a:path w="3403076" h="1779551" stroke="0" extrusionOk="0">
                <a:moveTo>
                  <a:pt x="0" y="152935"/>
                </a:moveTo>
                <a:cubicBezTo>
                  <a:pt x="4228" y="46508"/>
                  <a:pt x="45422" y="-2118"/>
                  <a:pt x="152935" y="0"/>
                </a:cubicBezTo>
                <a:cubicBezTo>
                  <a:pt x="309311" y="-48382"/>
                  <a:pt x="492429" y="11539"/>
                  <a:pt x="607192" y="0"/>
                </a:cubicBezTo>
                <a:cubicBezTo>
                  <a:pt x="721955" y="-11539"/>
                  <a:pt x="875812" y="13155"/>
                  <a:pt x="1061449" y="0"/>
                </a:cubicBezTo>
                <a:cubicBezTo>
                  <a:pt x="1247086" y="-13155"/>
                  <a:pt x="1412025" y="16106"/>
                  <a:pt x="1608622" y="0"/>
                </a:cubicBezTo>
                <a:cubicBezTo>
                  <a:pt x="1805219" y="-16106"/>
                  <a:pt x="1830932" y="18845"/>
                  <a:pt x="2031907" y="0"/>
                </a:cubicBezTo>
                <a:cubicBezTo>
                  <a:pt x="2232882" y="-18845"/>
                  <a:pt x="2344378" y="62578"/>
                  <a:pt x="2579080" y="0"/>
                </a:cubicBezTo>
                <a:cubicBezTo>
                  <a:pt x="2813782" y="-62578"/>
                  <a:pt x="3104549" y="40237"/>
                  <a:pt x="3250141" y="0"/>
                </a:cubicBezTo>
                <a:cubicBezTo>
                  <a:pt x="3331115" y="-6606"/>
                  <a:pt x="3410135" y="53121"/>
                  <a:pt x="3403076" y="152935"/>
                </a:cubicBezTo>
                <a:cubicBezTo>
                  <a:pt x="3439905" y="351640"/>
                  <a:pt x="3365055" y="420774"/>
                  <a:pt x="3403076" y="673636"/>
                </a:cubicBezTo>
                <a:cubicBezTo>
                  <a:pt x="3441097" y="926498"/>
                  <a:pt x="3396136" y="965147"/>
                  <a:pt x="3403076" y="1179599"/>
                </a:cubicBezTo>
                <a:cubicBezTo>
                  <a:pt x="3410016" y="1394051"/>
                  <a:pt x="3362087" y="1407144"/>
                  <a:pt x="3403076" y="1626616"/>
                </a:cubicBezTo>
                <a:cubicBezTo>
                  <a:pt x="3422948" y="1722543"/>
                  <a:pt x="3321291" y="1792554"/>
                  <a:pt x="3250141" y="1779551"/>
                </a:cubicBezTo>
                <a:cubicBezTo>
                  <a:pt x="3109127" y="1802549"/>
                  <a:pt x="3010140" y="1766031"/>
                  <a:pt x="2795884" y="1779551"/>
                </a:cubicBezTo>
                <a:cubicBezTo>
                  <a:pt x="2581628" y="1793071"/>
                  <a:pt x="2454931" y="1770160"/>
                  <a:pt x="2248711" y="1779551"/>
                </a:cubicBezTo>
                <a:cubicBezTo>
                  <a:pt x="2042491" y="1788942"/>
                  <a:pt x="1958293" y="1771425"/>
                  <a:pt x="1701538" y="1779551"/>
                </a:cubicBezTo>
                <a:cubicBezTo>
                  <a:pt x="1444783" y="1787677"/>
                  <a:pt x="1419691" y="1746509"/>
                  <a:pt x="1216309" y="1779551"/>
                </a:cubicBezTo>
                <a:cubicBezTo>
                  <a:pt x="1012927" y="1812593"/>
                  <a:pt x="884405" y="1742501"/>
                  <a:pt x="669136" y="1779551"/>
                </a:cubicBezTo>
                <a:cubicBezTo>
                  <a:pt x="453867" y="1816601"/>
                  <a:pt x="403565" y="1762195"/>
                  <a:pt x="152935" y="1779551"/>
                </a:cubicBezTo>
                <a:cubicBezTo>
                  <a:pt x="70290" y="1778860"/>
                  <a:pt x="3410" y="1734556"/>
                  <a:pt x="0" y="1626616"/>
                </a:cubicBezTo>
                <a:cubicBezTo>
                  <a:pt x="-51574" y="1408441"/>
                  <a:pt x="13171" y="1315882"/>
                  <a:pt x="0" y="1164863"/>
                </a:cubicBezTo>
                <a:cubicBezTo>
                  <a:pt x="-13171" y="1013844"/>
                  <a:pt x="43279" y="911008"/>
                  <a:pt x="0" y="703109"/>
                </a:cubicBezTo>
                <a:cubicBezTo>
                  <a:pt x="-43279" y="495210"/>
                  <a:pt x="4917" y="390303"/>
                  <a:pt x="0" y="152935"/>
                </a:cubicBezTo>
                <a:close/>
              </a:path>
            </a:pathLst>
          </a:custGeom>
          <a:solidFill>
            <a:srgbClr val="FFFFFF">
              <a:shade val="85000"/>
            </a:srgbClr>
          </a:solidFill>
          <a:ln>
            <a:solidFill>
              <a:schemeClr val="tx1"/>
            </a:solidFill>
            <a:extLst>
              <a:ext uri="{C807C97D-BFC1-408E-A445-0C87EB9F89A2}">
                <ask:lineSketchStyleProps xmlns:ask="http://schemas.microsoft.com/office/drawing/2018/sketchyshapes" sd="1353457068">
                  <a:prstGeom prst="roundRect">
                    <a:avLst>
                      <a:gd name="adj" fmla="val 8594"/>
                    </a:avLst>
                  </a:prstGeom>
                  <ask:type>
                    <ask:lineSketchScribble/>
                  </ask:type>
                </ask:lineSketchStyleProps>
              </a:ext>
            </a:extLst>
          </a:ln>
          <a:effectLst/>
        </p:spPr>
      </p:pic>
    </p:spTree>
    <p:extLst>
      <p:ext uri="{BB962C8B-B14F-4D97-AF65-F5344CB8AC3E}">
        <p14:creationId xmlns:p14="http://schemas.microsoft.com/office/powerpoint/2010/main" val="303452452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ACE0783-4CB1-2635-AB39-4FCFAC561837}"/>
            </a:ext>
          </a:extLst>
        </p:cNvPr>
        <p:cNvGrpSpPr/>
        <p:nvPr/>
      </p:nvGrpSpPr>
      <p:grpSpPr>
        <a:xfrm>
          <a:off x="0" y="0"/>
          <a:ext cx="0" cy="0"/>
          <a:chOff x="0" y="0"/>
          <a:chExt cx="0" cy="0"/>
        </a:xfrm>
      </p:grpSpPr>
      <p:pic>
        <p:nvPicPr>
          <p:cNvPr id="3" name="Picture 2" descr="Shape&#10;&#10;Description automatically generated with medium confidence">
            <a:extLst>
              <a:ext uri="{FF2B5EF4-FFF2-40B4-BE49-F238E27FC236}">
                <a16:creationId xmlns:a16="http://schemas.microsoft.com/office/drawing/2014/main" id="{15BCE0B0-4E22-B7C6-BB38-1429AF9ABA1F}"/>
              </a:ext>
            </a:extLst>
          </p:cNvPr>
          <p:cNvPicPr>
            <a:picLocks noChangeAspect="1"/>
          </p:cNvPicPr>
          <p:nvPr/>
        </p:nvPicPr>
        <p:blipFill>
          <a:blip r:embed="rId2"/>
          <a:stretch>
            <a:fillRect/>
          </a:stretch>
        </p:blipFill>
        <p:spPr>
          <a:xfrm>
            <a:off x="0" y="0"/>
            <a:ext cx="12192000" cy="6858000"/>
          </a:xfrm>
          <a:prstGeom prst="rect">
            <a:avLst/>
          </a:prstGeom>
        </p:spPr>
      </p:pic>
      <p:sp>
        <p:nvSpPr>
          <p:cNvPr id="10" name="TextBox 9">
            <a:extLst>
              <a:ext uri="{FF2B5EF4-FFF2-40B4-BE49-F238E27FC236}">
                <a16:creationId xmlns:a16="http://schemas.microsoft.com/office/drawing/2014/main" id="{A19508E7-A461-D24A-1ED7-BA2E22047A91}"/>
              </a:ext>
            </a:extLst>
          </p:cNvPr>
          <p:cNvSpPr txBox="1"/>
          <p:nvPr/>
        </p:nvSpPr>
        <p:spPr>
          <a:xfrm>
            <a:off x="304800" y="175229"/>
            <a:ext cx="8495069" cy="923330"/>
          </a:xfrm>
          <a:prstGeom prst="rect">
            <a:avLst/>
          </a:prstGeom>
          <a:noFill/>
        </p:spPr>
        <p:txBody>
          <a:bodyPr wrap="square" rtlCol="0">
            <a:spAutoFit/>
          </a:bodyPr>
          <a:lstStyle/>
          <a:p>
            <a:r>
              <a:rPr lang="en-US" sz="5400" b="1">
                <a:solidFill>
                  <a:srgbClr val="313A3F"/>
                </a:solidFill>
                <a:latin typeface="Arial" panose="020B0604020202020204" pitchFamily="34" charset="0"/>
                <a:cs typeface="Arial" panose="020B0604020202020204" pitchFamily="34" charset="0"/>
              </a:rPr>
              <a:t>Community Engagement  </a:t>
            </a:r>
          </a:p>
        </p:txBody>
      </p:sp>
      <p:sp>
        <p:nvSpPr>
          <p:cNvPr id="11" name="TextBox 10">
            <a:extLst>
              <a:ext uri="{FF2B5EF4-FFF2-40B4-BE49-F238E27FC236}">
                <a16:creationId xmlns:a16="http://schemas.microsoft.com/office/drawing/2014/main" id="{32B0AD8E-5357-682E-AA5E-CC21C601905B}"/>
              </a:ext>
            </a:extLst>
          </p:cNvPr>
          <p:cNvSpPr txBox="1"/>
          <p:nvPr/>
        </p:nvSpPr>
        <p:spPr>
          <a:xfrm>
            <a:off x="378020" y="1304731"/>
            <a:ext cx="6426316" cy="4031873"/>
          </a:xfrm>
          <a:prstGeom prst="rect">
            <a:avLst/>
          </a:prstGeom>
          <a:noFill/>
        </p:spPr>
        <p:txBody>
          <a:bodyPr wrap="square" lIns="91440" tIns="45720" rIns="91440" bIns="45720" rtlCol="0" anchor="t">
            <a:spAutoFit/>
          </a:bodyPr>
          <a:lstStyle/>
          <a:p>
            <a:pPr marL="342900" indent="-342900">
              <a:buFont typeface="Arial" panose="020B0604020202020204" pitchFamily="34" charset="0"/>
              <a:buChar char="•"/>
            </a:pPr>
            <a:r>
              <a:rPr lang="en-US" sz="3200">
                <a:solidFill>
                  <a:srgbClr val="313A3F"/>
                </a:solidFill>
                <a:latin typeface="Arial"/>
                <a:cs typeface="Arial"/>
              </a:rPr>
              <a:t>We attended 64 events this year. </a:t>
            </a:r>
          </a:p>
          <a:p>
            <a:pPr marL="342900" indent="-342900">
              <a:buFont typeface="Arial" panose="020B0604020202020204" pitchFamily="34" charset="0"/>
              <a:buChar char="•"/>
            </a:pPr>
            <a:r>
              <a:rPr lang="en-US" sz="3200">
                <a:solidFill>
                  <a:srgbClr val="313A3F"/>
                </a:solidFill>
                <a:latin typeface="Arial"/>
                <a:cs typeface="Arial"/>
              </a:rPr>
              <a:t>We spent </a:t>
            </a:r>
            <a:r>
              <a:rPr lang="en-US" sz="3200" b="1">
                <a:solidFill>
                  <a:srgbClr val="313A3F"/>
                </a:solidFill>
                <a:latin typeface="Arial"/>
                <a:cs typeface="Arial"/>
              </a:rPr>
              <a:t>142.5</a:t>
            </a:r>
            <a:r>
              <a:rPr lang="en-US" sz="3200">
                <a:solidFill>
                  <a:srgbClr val="313A3F"/>
                </a:solidFill>
                <a:latin typeface="Arial"/>
                <a:cs typeface="Arial"/>
              </a:rPr>
              <a:t> hours in the community, supporting the community. </a:t>
            </a:r>
          </a:p>
          <a:p>
            <a:pPr marL="342900" indent="-342900">
              <a:buFont typeface="Arial" panose="020B0604020202020204" pitchFamily="34" charset="0"/>
              <a:buChar char="•"/>
            </a:pPr>
            <a:r>
              <a:rPr lang="en-US" sz="3200">
                <a:solidFill>
                  <a:srgbClr val="313A3F"/>
                </a:solidFill>
                <a:latin typeface="Arial"/>
                <a:cs typeface="Arial"/>
              </a:rPr>
              <a:t>This reached </a:t>
            </a:r>
            <a:r>
              <a:rPr lang="en-US" sz="3200" b="1">
                <a:solidFill>
                  <a:srgbClr val="313A3F"/>
                </a:solidFill>
                <a:latin typeface="Arial"/>
                <a:cs typeface="Arial"/>
              </a:rPr>
              <a:t>343</a:t>
            </a:r>
            <a:r>
              <a:rPr lang="en-US" sz="3200">
                <a:solidFill>
                  <a:srgbClr val="313A3F"/>
                </a:solidFill>
                <a:latin typeface="Arial"/>
                <a:cs typeface="Arial"/>
              </a:rPr>
              <a:t> professionals and </a:t>
            </a:r>
            <a:r>
              <a:rPr lang="en-US" sz="3200" b="1">
                <a:solidFill>
                  <a:srgbClr val="313A3F"/>
                </a:solidFill>
                <a:latin typeface="Arial"/>
                <a:cs typeface="Arial"/>
              </a:rPr>
              <a:t>819</a:t>
            </a:r>
            <a:r>
              <a:rPr lang="en-US" sz="3200">
                <a:solidFill>
                  <a:srgbClr val="313A3F"/>
                </a:solidFill>
                <a:latin typeface="Arial"/>
                <a:cs typeface="Arial"/>
              </a:rPr>
              <a:t> members of the community </a:t>
            </a:r>
            <a:endParaRPr lang="en-US" sz="3200">
              <a:solidFill>
                <a:srgbClr val="313A3F"/>
              </a:solidFill>
              <a:latin typeface="Arial" panose="020B0604020202020204" pitchFamily="34" charset="0"/>
              <a:cs typeface="Arial" panose="020B0604020202020204" pitchFamily="34" charset="0"/>
            </a:endParaRPr>
          </a:p>
        </p:txBody>
      </p:sp>
      <p:pic>
        <p:nvPicPr>
          <p:cNvPr id="2" name="Picture 1" descr="Two women sitting at a table&#10;&#10;AI-generated content may be incorrect.">
            <a:extLst>
              <a:ext uri="{FF2B5EF4-FFF2-40B4-BE49-F238E27FC236}">
                <a16:creationId xmlns:a16="http://schemas.microsoft.com/office/drawing/2014/main" id="{388CEE23-8DE6-02F8-FE32-2666C5F5394A}"/>
              </a:ext>
            </a:extLst>
          </p:cNvPr>
          <p:cNvPicPr>
            <a:picLocks noChangeAspect="1"/>
          </p:cNvPicPr>
          <p:nvPr/>
        </p:nvPicPr>
        <p:blipFill>
          <a:blip r:embed="rId3"/>
          <a:stretch>
            <a:fillRect/>
          </a:stretch>
        </p:blipFill>
        <p:spPr>
          <a:xfrm>
            <a:off x="8128000" y="1198880"/>
            <a:ext cx="2672080" cy="1991360"/>
          </a:xfrm>
          <a:prstGeom prst="rect">
            <a:avLst/>
          </a:prstGeom>
        </p:spPr>
      </p:pic>
      <p:pic>
        <p:nvPicPr>
          <p:cNvPr id="4" name="Picture 3" descr="A person holding a sign&#10;&#10;AI-generated content may be incorrect.">
            <a:extLst>
              <a:ext uri="{FF2B5EF4-FFF2-40B4-BE49-F238E27FC236}">
                <a16:creationId xmlns:a16="http://schemas.microsoft.com/office/drawing/2014/main" id="{F81B71EF-968E-C2E2-A484-A29DC0066151}"/>
              </a:ext>
            </a:extLst>
          </p:cNvPr>
          <p:cNvPicPr>
            <a:picLocks noChangeAspect="1"/>
          </p:cNvPicPr>
          <p:nvPr/>
        </p:nvPicPr>
        <p:blipFill>
          <a:blip r:embed="rId4"/>
          <a:stretch>
            <a:fillRect/>
          </a:stretch>
        </p:blipFill>
        <p:spPr>
          <a:xfrm>
            <a:off x="8939530" y="3434080"/>
            <a:ext cx="1861820" cy="2519680"/>
          </a:xfrm>
          <a:prstGeom prst="rect">
            <a:avLst/>
          </a:prstGeom>
        </p:spPr>
      </p:pic>
      <p:pic>
        <p:nvPicPr>
          <p:cNvPr id="5" name="Picture 4" descr="A person with a beard standing in front of a table with cards&#10;&#10;AI-generated content may be incorrect.">
            <a:extLst>
              <a:ext uri="{FF2B5EF4-FFF2-40B4-BE49-F238E27FC236}">
                <a16:creationId xmlns:a16="http://schemas.microsoft.com/office/drawing/2014/main" id="{CAF300AA-8AA3-DE4E-5451-B65CA9DD6668}"/>
              </a:ext>
            </a:extLst>
          </p:cNvPr>
          <p:cNvPicPr>
            <a:picLocks noChangeAspect="1"/>
          </p:cNvPicPr>
          <p:nvPr/>
        </p:nvPicPr>
        <p:blipFill>
          <a:blip r:embed="rId5"/>
          <a:stretch>
            <a:fillRect/>
          </a:stretch>
        </p:blipFill>
        <p:spPr>
          <a:xfrm>
            <a:off x="6602730" y="3830320"/>
            <a:ext cx="2115820" cy="2824480"/>
          </a:xfrm>
          <a:prstGeom prst="rect">
            <a:avLst/>
          </a:prstGeom>
        </p:spPr>
      </p:pic>
      <p:pic>
        <p:nvPicPr>
          <p:cNvPr id="8" name="Picture 7" descr="Two women standing next to a sign&#10;&#10;AI-generated content may be incorrect.">
            <a:extLst>
              <a:ext uri="{FF2B5EF4-FFF2-40B4-BE49-F238E27FC236}">
                <a16:creationId xmlns:a16="http://schemas.microsoft.com/office/drawing/2014/main" id="{82F5259C-0B58-6178-A8EA-692C3D99C92E}"/>
              </a:ext>
            </a:extLst>
          </p:cNvPr>
          <p:cNvPicPr>
            <a:picLocks noChangeAspect="1"/>
          </p:cNvPicPr>
          <p:nvPr/>
        </p:nvPicPr>
        <p:blipFill>
          <a:blip r:embed="rId6"/>
          <a:srcRect t="19000" r="190" b="15965"/>
          <a:stretch>
            <a:fillRect/>
          </a:stretch>
        </p:blipFill>
        <p:spPr>
          <a:xfrm>
            <a:off x="6205317" y="1638689"/>
            <a:ext cx="2594525" cy="2193626"/>
          </a:xfrm>
          <a:prstGeom prst="rect">
            <a:avLst/>
          </a:prstGeom>
        </p:spPr>
      </p:pic>
    </p:spTree>
    <p:extLst>
      <p:ext uri="{BB962C8B-B14F-4D97-AF65-F5344CB8AC3E}">
        <p14:creationId xmlns:p14="http://schemas.microsoft.com/office/powerpoint/2010/main" val="46313396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Background pattern&#10;&#10;Description automatically generated with low confidence">
            <a:extLst>
              <a:ext uri="{FF2B5EF4-FFF2-40B4-BE49-F238E27FC236}">
                <a16:creationId xmlns:a16="http://schemas.microsoft.com/office/drawing/2014/main" id="{7F8F0772-028D-9C21-529D-F375901AC3BA}"/>
              </a:ext>
            </a:extLst>
          </p:cNvPr>
          <p:cNvPicPr>
            <a:picLocks noChangeAspect="1"/>
          </p:cNvPicPr>
          <p:nvPr/>
        </p:nvPicPr>
        <p:blipFill>
          <a:blip r:embed="rId2"/>
          <a:stretch>
            <a:fillRect/>
          </a:stretch>
        </p:blipFill>
        <p:spPr>
          <a:xfrm>
            <a:off x="136769" y="0"/>
            <a:ext cx="12192000" cy="6858000"/>
          </a:xfrm>
          <a:prstGeom prst="rect">
            <a:avLst/>
          </a:prstGeom>
        </p:spPr>
      </p:pic>
      <p:sp>
        <p:nvSpPr>
          <p:cNvPr id="3" name="Content Placeholder 2">
            <a:extLst>
              <a:ext uri="{FF2B5EF4-FFF2-40B4-BE49-F238E27FC236}">
                <a16:creationId xmlns:a16="http://schemas.microsoft.com/office/drawing/2014/main" id="{96358783-6147-CEA0-6042-DCAFF633BEB5}"/>
              </a:ext>
            </a:extLst>
          </p:cNvPr>
          <p:cNvSpPr>
            <a:spLocks noGrp="1"/>
          </p:cNvSpPr>
          <p:nvPr>
            <p:ph idx="1"/>
          </p:nvPr>
        </p:nvSpPr>
        <p:spPr>
          <a:xfrm>
            <a:off x="1282720" y="1152651"/>
            <a:ext cx="5860933" cy="5187678"/>
          </a:xfrm>
        </p:spPr>
        <p:txBody>
          <a:bodyPr vert="horz" lIns="91440" tIns="45720" rIns="91440" bIns="45720" rtlCol="0" anchor="t">
            <a:normAutofit/>
          </a:bodyPr>
          <a:lstStyle/>
          <a:p>
            <a:pPr>
              <a:buFont typeface="Wingdings" panose="05000000000000000000" pitchFamily="2" charset="2"/>
              <a:buChar char="§"/>
            </a:pPr>
            <a:endParaRPr lang="en-US">
              <a:latin typeface="Arial" panose="020B0604020202020204" pitchFamily="34" charset="0"/>
              <a:cs typeface="Arial" panose="020B0604020202020204" pitchFamily="34" charset="0"/>
            </a:endParaRPr>
          </a:p>
          <a:p>
            <a:pPr marL="342900" indent="-342900">
              <a:buFont typeface="Wingdings" panose="05000000000000000000" pitchFamily="2" charset="2"/>
              <a:buChar char="§"/>
            </a:pPr>
            <a:r>
              <a:rPr lang="en-US">
                <a:latin typeface="Arial"/>
                <a:cs typeface="Arial"/>
              </a:rPr>
              <a:t>June - </a:t>
            </a:r>
            <a:r>
              <a:rPr lang="en-US" sz="2400">
                <a:latin typeface="Arial"/>
                <a:cs typeface="Arial"/>
              </a:rPr>
              <a:t>We achieved ISO9001 Quality Assurance-  Accreditation </a:t>
            </a:r>
            <a:endParaRPr lang="en-US" sz="2400">
              <a:latin typeface="Arial" panose="020B0604020202020204" pitchFamily="34" charset="0"/>
              <a:cs typeface="Arial" panose="020B0604020202020204" pitchFamily="34" charset="0"/>
            </a:endParaRPr>
          </a:p>
          <a:p>
            <a:pPr marL="342900" indent="-342900">
              <a:buFont typeface="Wingdings" panose="05000000000000000000" pitchFamily="2" charset="2"/>
              <a:buChar char="§"/>
            </a:pPr>
            <a:r>
              <a:rPr lang="en-US">
                <a:latin typeface="Arial"/>
                <a:cs typeface="Arial"/>
              </a:rPr>
              <a:t>October - </a:t>
            </a:r>
            <a:r>
              <a:rPr lang="en-US" sz="2400">
                <a:latin typeface="Arial"/>
                <a:cs typeface="Arial"/>
              </a:rPr>
              <a:t>Implementation of the Victim Pathway Team in collaboration with the LLR Police</a:t>
            </a:r>
            <a:endParaRPr lang="en-US" sz="2400">
              <a:latin typeface="Arial" panose="020B0604020202020204" pitchFamily="34" charset="0"/>
              <a:cs typeface="Arial" panose="020B0604020202020204" pitchFamily="34" charset="0"/>
            </a:endParaRPr>
          </a:p>
          <a:p>
            <a:pPr marL="342900" indent="-342900">
              <a:buFont typeface="Wingdings" panose="05000000000000000000" pitchFamily="2" charset="2"/>
              <a:buChar char="§"/>
            </a:pPr>
            <a:r>
              <a:rPr lang="en-US">
                <a:latin typeface="Arial"/>
                <a:cs typeface="Arial"/>
              </a:rPr>
              <a:t>October - </a:t>
            </a:r>
            <a:r>
              <a:rPr lang="en-US" sz="2400">
                <a:latin typeface="Arial"/>
                <a:cs typeface="Arial"/>
              </a:rPr>
              <a:t>Our service user Simone creating case study videos and attending our Victim's Conference</a:t>
            </a:r>
          </a:p>
          <a:p>
            <a:pPr marL="342900" indent="-342900">
              <a:buFont typeface="Wingdings" panose="05000000000000000000" pitchFamily="2" charset="2"/>
              <a:buChar char="§"/>
            </a:pPr>
            <a:r>
              <a:rPr lang="en-US">
                <a:latin typeface="Arial"/>
                <a:cs typeface="Arial"/>
              </a:rPr>
              <a:t>March - </a:t>
            </a:r>
            <a:r>
              <a:rPr lang="en-US" sz="2400">
                <a:latin typeface="Arial"/>
                <a:cs typeface="Arial"/>
              </a:rPr>
              <a:t>Victim Minister and Victim Commissioner Visit</a:t>
            </a:r>
          </a:p>
          <a:p>
            <a:endParaRPr lang="en-US"/>
          </a:p>
          <a:p>
            <a:endParaRPr lang="en-US">
              <a:ea typeface="Calibri" panose="020F0502020204030204"/>
              <a:cs typeface="Calibri" panose="020F0502020204030204"/>
            </a:endParaRPr>
          </a:p>
        </p:txBody>
      </p:sp>
      <p:sp>
        <p:nvSpPr>
          <p:cNvPr id="5" name="TextBox 4">
            <a:extLst>
              <a:ext uri="{FF2B5EF4-FFF2-40B4-BE49-F238E27FC236}">
                <a16:creationId xmlns:a16="http://schemas.microsoft.com/office/drawing/2014/main" id="{DC931B5E-2CA0-C18A-A12C-45DB2AA21AF4}"/>
              </a:ext>
            </a:extLst>
          </p:cNvPr>
          <p:cNvSpPr txBox="1"/>
          <p:nvPr/>
        </p:nvSpPr>
        <p:spPr>
          <a:xfrm>
            <a:off x="304802" y="322585"/>
            <a:ext cx="6426316" cy="923330"/>
          </a:xfrm>
          <a:prstGeom prst="rect">
            <a:avLst/>
          </a:prstGeom>
          <a:noFill/>
        </p:spPr>
        <p:txBody>
          <a:bodyPr wrap="square" rtlCol="0">
            <a:spAutoFit/>
          </a:bodyPr>
          <a:lstStyle/>
          <a:p>
            <a:r>
              <a:rPr lang="en-US" sz="5400" b="1">
                <a:solidFill>
                  <a:srgbClr val="313A3F"/>
                </a:solidFill>
                <a:latin typeface="Arial" panose="020B0604020202020204" pitchFamily="34" charset="0"/>
                <a:cs typeface="Arial" panose="020B0604020202020204" pitchFamily="34" charset="0"/>
              </a:rPr>
              <a:t>Key Achievements </a:t>
            </a:r>
          </a:p>
        </p:txBody>
      </p:sp>
      <p:sp>
        <p:nvSpPr>
          <p:cNvPr id="6" name="TextBox 5">
            <a:extLst>
              <a:ext uri="{FF2B5EF4-FFF2-40B4-BE49-F238E27FC236}">
                <a16:creationId xmlns:a16="http://schemas.microsoft.com/office/drawing/2014/main" id="{A618BBF4-9B64-73A7-D7DD-8405E7697123}"/>
              </a:ext>
            </a:extLst>
          </p:cNvPr>
          <p:cNvSpPr txBox="1"/>
          <p:nvPr/>
        </p:nvSpPr>
        <p:spPr>
          <a:xfrm>
            <a:off x="-3192380" y="1058779"/>
            <a:ext cx="3192379" cy="4247317"/>
          </a:xfrm>
          <a:prstGeom prst="rect">
            <a:avLst/>
          </a:prstGeom>
          <a:noFill/>
        </p:spPr>
        <p:txBody>
          <a:bodyPr wrap="square" rtlCol="0">
            <a:spAutoFit/>
          </a:bodyPr>
          <a:lstStyle/>
          <a:p>
            <a:r>
              <a:rPr lang="en-US">
                <a:latin typeface="Arial" panose="020B0604020202020204" pitchFamily="34" charset="0"/>
                <a:cs typeface="Arial" panose="020B0604020202020204" pitchFamily="34" charset="0"/>
              </a:rPr>
              <a:t>Please use Akkurat if presenting or Arial if sharing with people outside of the </a:t>
            </a:r>
            <a:r>
              <a:rPr lang="en-US" err="1">
                <a:latin typeface="Arial" panose="020B0604020202020204" pitchFamily="34" charset="0"/>
                <a:cs typeface="Arial" panose="020B0604020202020204" pitchFamily="34" charset="0"/>
              </a:rPr>
              <a:t>organisation</a:t>
            </a:r>
            <a:r>
              <a:rPr lang="en-US">
                <a:latin typeface="Arial" panose="020B0604020202020204" pitchFamily="34" charset="0"/>
                <a:cs typeface="Arial" panose="020B0604020202020204" pitchFamily="34" charset="0"/>
              </a:rPr>
              <a:t>. Typefaces are available for download on the </a:t>
            </a:r>
            <a:r>
              <a:rPr lang="en-US">
                <a:latin typeface="Arial" panose="020B0604020202020204" pitchFamily="34" charset="0"/>
                <a:cs typeface="Arial" panose="020B0604020202020204" pitchFamily="34" charset="0"/>
                <a:hlinkClick r:id="rId3"/>
              </a:rPr>
              <a:t>Comms Support Hub. </a:t>
            </a:r>
            <a:endParaRPr lang="en-US">
              <a:latin typeface="Arial" panose="020B0604020202020204" pitchFamily="34" charset="0"/>
              <a:cs typeface="Arial" panose="020B0604020202020204" pitchFamily="34" charset="0"/>
            </a:endParaRPr>
          </a:p>
          <a:p>
            <a:endParaRPr lang="en-US">
              <a:latin typeface="Arial" panose="020B0604020202020204" pitchFamily="34" charset="0"/>
              <a:cs typeface="Arial" panose="020B0604020202020204" pitchFamily="34" charset="0"/>
            </a:endParaRPr>
          </a:p>
          <a:p>
            <a:r>
              <a:rPr lang="en-US">
                <a:latin typeface="Arial" panose="020B0604020202020204" pitchFamily="34" charset="0"/>
                <a:cs typeface="Arial" panose="020B0604020202020204" pitchFamily="34" charset="0"/>
              </a:rPr>
              <a:t>Add media such as videos, graphs and tables by clicking the corresponding central icons. Please avoid using clip art or any images not from the Catch22 illustration and photo bank. </a:t>
            </a:r>
          </a:p>
          <a:p>
            <a:endParaRPr lang="en-US"/>
          </a:p>
        </p:txBody>
      </p:sp>
      <p:pic>
        <p:nvPicPr>
          <p:cNvPr id="8" name="Picture 7" descr="A group of people standing together&#10;&#10;AI-generated content may be incorrect.">
            <a:extLst>
              <a:ext uri="{FF2B5EF4-FFF2-40B4-BE49-F238E27FC236}">
                <a16:creationId xmlns:a16="http://schemas.microsoft.com/office/drawing/2014/main" id="{A0F6DCF7-8296-AA82-CFCB-6C59549138DF}"/>
              </a:ext>
            </a:extLst>
          </p:cNvPr>
          <p:cNvPicPr>
            <a:picLocks noChangeAspect="1"/>
          </p:cNvPicPr>
          <p:nvPr/>
        </p:nvPicPr>
        <p:blipFill>
          <a:blip r:embed="rId4"/>
          <a:stretch>
            <a:fillRect/>
          </a:stretch>
        </p:blipFill>
        <p:spPr>
          <a:xfrm>
            <a:off x="7991231" y="4466709"/>
            <a:ext cx="4005385" cy="2066736"/>
          </a:xfrm>
          <a:prstGeom prst="rect">
            <a:avLst/>
          </a:prstGeom>
        </p:spPr>
      </p:pic>
      <p:pic>
        <p:nvPicPr>
          <p:cNvPr id="9" name="Picture 8" descr="A group of people sitting in a classroom&#10;&#10;AI-generated content may be incorrect.">
            <a:extLst>
              <a:ext uri="{FF2B5EF4-FFF2-40B4-BE49-F238E27FC236}">
                <a16:creationId xmlns:a16="http://schemas.microsoft.com/office/drawing/2014/main" id="{C5E01765-781B-A81D-104B-74BC1497D6AD}"/>
              </a:ext>
            </a:extLst>
          </p:cNvPr>
          <p:cNvPicPr>
            <a:picLocks noChangeAspect="1"/>
          </p:cNvPicPr>
          <p:nvPr/>
        </p:nvPicPr>
        <p:blipFill>
          <a:blip r:embed="rId5"/>
          <a:srcRect l="25459" t="7798" r="6766" b="20795"/>
          <a:stretch>
            <a:fillRect/>
          </a:stretch>
        </p:blipFill>
        <p:spPr>
          <a:xfrm>
            <a:off x="7328248" y="323088"/>
            <a:ext cx="3771010" cy="2978462"/>
          </a:xfrm>
          <a:prstGeom prst="rect">
            <a:avLst/>
          </a:prstGeom>
        </p:spPr>
      </p:pic>
    </p:spTree>
    <p:extLst>
      <p:ext uri="{BB962C8B-B14F-4D97-AF65-F5344CB8AC3E}">
        <p14:creationId xmlns:p14="http://schemas.microsoft.com/office/powerpoint/2010/main" val="127797006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Background pattern&#10;&#10;Description automatically generated with low confidence">
            <a:extLst>
              <a:ext uri="{FF2B5EF4-FFF2-40B4-BE49-F238E27FC236}">
                <a16:creationId xmlns:a16="http://schemas.microsoft.com/office/drawing/2014/main" id="{CEEA8609-EDFE-04FC-6417-1D5BBCC2F4C8}"/>
              </a:ext>
            </a:extLst>
          </p:cNvPr>
          <p:cNvPicPr>
            <a:picLocks noChangeAspect="1"/>
          </p:cNvPicPr>
          <p:nvPr/>
        </p:nvPicPr>
        <p:blipFill>
          <a:blip r:embed="rId2"/>
          <a:stretch>
            <a:fillRect/>
          </a:stretch>
        </p:blipFill>
        <p:spPr>
          <a:xfrm>
            <a:off x="0" y="0"/>
            <a:ext cx="12192000" cy="6858000"/>
          </a:xfrm>
          <a:prstGeom prst="rect">
            <a:avLst/>
          </a:prstGeom>
        </p:spPr>
      </p:pic>
      <p:pic>
        <p:nvPicPr>
          <p:cNvPr id="3" name="Picture 2">
            <a:extLst>
              <a:ext uri="{FF2B5EF4-FFF2-40B4-BE49-F238E27FC236}">
                <a16:creationId xmlns:a16="http://schemas.microsoft.com/office/drawing/2014/main" id="{1B5A751D-A42E-B6AA-1E07-0E60C41A36A8}"/>
              </a:ext>
            </a:extLst>
          </p:cNvPr>
          <p:cNvPicPr>
            <a:picLocks noChangeAspect="1"/>
          </p:cNvPicPr>
          <p:nvPr/>
        </p:nvPicPr>
        <p:blipFill>
          <a:blip r:embed="rId3"/>
          <a:srcRect/>
          <a:stretch/>
        </p:blipFill>
        <p:spPr>
          <a:xfrm>
            <a:off x="1497405" y="1792759"/>
            <a:ext cx="2770418" cy="2621338"/>
          </a:xfrm>
          <a:prstGeom prst="rect">
            <a:avLst/>
          </a:prstGeom>
        </p:spPr>
      </p:pic>
      <p:pic>
        <p:nvPicPr>
          <p:cNvPr id="4" name="Picture 3">
            <a:extLst>
              <a:ext uri="{FF2B5EF4-FFF2-40B4-BE49-F238E27FC236}">
                <a16:creationId xmlns:a16="http://schemas.microsoft.com/office/drawing/2014/main" id="{2CD669D1-E2AE-AA62-5769-1EE489531A80}"/>
              </a:ext>
            </a:extLst>
          </p:cNvPr>
          <p:cNvPicPr>
            <a:picLocks noChangeAspect="1"/>
          </p:cNvPicPr>
          <p:nvPr/>
        </p:nvPicPr>
        <p:blipFill>
          <a:blip r:embed="rId4"/>
          <a:srcRect/>
          <a:stretch/>
        </p:blipFill>
        <p:spPr>
          <a:xfrm>
            <a:off x="5167352" y="1942546"/>
            <a:ext cx="2719612" cy="2321764"/>
          </a:xfrm>
          <a:prstGeom prst="rect">
            <a:avLst/>
          </a:prstGeom>
        </p:spPr>
      </p:pic>
      <p:pic>
        <p:nvPicPr>
          <p:cNvPr id="5" name="Picture 4">
            <a:extLst>
              <a:ext uri="{FF2B5EF4-FFF2-40B4-BE49-F238E27FC236}">
                <a16:creationId xmlns:a16="http://schemas.microsoft.com/office/drawing/2014/main" id="{82BCA0B4-C205-E5CC-68F6-CEDFEB67E32A}"/>
              </a:ext>
            </a:extLst>
          </p:cNvPr>
          <p:cNvPicPr>
            <a:picLocks noChangeAspect="1"/>
          </p:cNvPicPr>
          <p:nvPr/>
        </p:nvPicPr>
        <p:blipFill>
          <a:blip r:embed="rId5"/>
          <a:srcRect/>
          <a:stretch/>
        </p:blipFill>
        <p:spPr>
          <a:xfrm>
            <a:off x="9023514" y="1606318"/>
            <a:ext cx="1931868" cy="2807779"/>
          </a:xfrm>
          <a:prstGeom prst="rect">
            <a:avLst/>
          </a:prstGeom>
        </p:spPr>
      </p:pic>
      <p:sp>
        <p:nvSpPr>
          <p:cNvPr id="6" name="TextBox 5">
            <a:extLst>
              <a:ext uri="{FF2B5EF4-FFF2-40B4-BE49-F238E27FC236}">
                <a16:creationId xmlns:a16="http://schemas.microsoft.com/office/drawing/2014/main" id="{CF247828-42AA-5B68-1933-F2CB51B47D3C}"/>
              </a:ext>
            </a:extLst>
          </p:cNvPr>
          <p:cNvSpPr txBox="1"/>
          <p:nvPr/>
        </p:nvSpPr>
        <p:spPr>
          <a:xfrm>
            <a:off x="1340554" y="4844431"/>
            <a:ext cx="3084120" cy="1354217"/>
          </a:xfrm>
          <a:prstGeom prst="rect">
            <a:avLst/>
          </a:prstGeom>
          <a:noFill/>
        </p:spPr>
        <p:txBody>
          <a:bodyPr wrap="square" lIns="91440" tIns="45720" rIns="91440" bIns="45720" rtlCol="0" anchor="t">
            <a:spAutoFit/>
          </a:bodyPr>
          <a:lstStyle/>
          <a:p>
            <a:pPr algn="ctr"/>
            <a:r>
              <a:rPr lang="en-US">
                <a:solidFill>
                  <a:srgbClr val="313A3F"/>
                </a:solidFill>
                <a:latin typeface="Arial" panose="020B0604020202020204" pitchFamily="34" charset="0"/>
                <a:cs typeface="Arial" panose="020B0604020202020204" pitchFamily="34" charset="0"/>
              </a:rPr>
              <a:t>We received </a:t>
            </a:r>
          </a:p>
          <a:p>
            <a:pPr algn="ctr"/>
            <a:r>
              <a:rPr lang="en-US" sz="2800" b="1">
                <a:solidFill>
                  <a:srgbClr val="313A3F"/>
                </a:solidFill>
                <a:latin typeface="Arial"/>
                <a:cs typeface="Arial"/>
              </a:rPr>
              <a:t>30,553</a:t>
            </a:r>
            <a:r>
              <a:rPr lang="en-US">
                <a:solidFill>
                  <a:srgbClr val="313A3F"/>
                </a:solidFill>
                <a:latin typeface="Arial"/>
                <a:cs typeface="Arial"/>
              </a:rPr>
              <a:t> </a:t>
            </a:r>
          </a:p>
          <a:p>
            <a:pPr algn="ctr"/>
            <a:r>
              <a:rPr lang="en-US">
                <a:solidFill>
                  <a:srgbClr val="313A3F"/>
                </a:solidFill>
                <a:latin typeface="Arial" panose="020B0604020202020204" pitchFamily="34" charset="0"/>
                <a:cs typeface="Arial" panose="020B0604020202020204" pitchFamily="34" charset="0"/>
              </a:rPr>
              <a:t>referrals this year. </a:t>
            </a:r>
          </a:p>
          <a:p>
            <a:pPr algn="ctr"/>
            <a:r>
              <a:rPr lang="en-US" b="1">
                <a:solidFill>
                  <a:srgbClr val="313A3F"/>
                </a:solidFill>
                <a:latin typeface="Arial"/>
                <a:cs typeface="Arial"/>
              </a:rPr>
              <a:t>11,906</a:t>
            </a:r>
            <a:r>
              <a:rPr lang="en-US">
                <a:solidFill>
                  <a:srgbClr val="313A3F"/>
                </a:solidFill>
                <a:latin typeface="Arial"/>
                <a:cs typeface="Arial"/>
              </a:rPr>
              <a:t> of these were valid.  </a:t>
            </a:r>
          </a:p>
        </p:txBody>
      </p:sp>
      <p:sp>
        <p:nvSpPr>
          <p:cNvPr id="7" name="TextBox 6">
            <a:extLst>
              <a:ext uri="{FF2B5EF4-FFF2-40B4-BE49-F238E27FC236}">
                <a16:creationId xmlns:a16="http://schemas.microsoft.com/office/drawing/2014/main" id="{4823DDAD-BD04-D3DA-E5DC-72F338ED9F0E}"/>
              </a:ext>
            </a:extLst>
          </p:cNvPr>
          <p:cNvSpPr txBox="1"/>
          <p:nvPr/>
        </p:nvSpPr>
        <p:spPr>
          <a:xfrm>
            <a:off x="4810614" y="4844430"/>
            <a:ext cx="3084120" cy="1415772"/>
          </a:xfrm>
          <a:prstGeom prst="rect">
            <a:avLst/>
          </a:prstGeom>
          <a:noFill/>
        </p:spPr>
        <p:txBody>
          <a:bodyPr wrap="square" lIns="91440" tIns="45720" rIns="91440" bIns="45720" rtlCol="0" anchor="t">
            <a:spAutoFit/>
          </a:bodyPr>
          <a:lstStyle/>
          <a:p>
            <a:pPr algn="ctr"/>
            <a:r>
              <a:rPr lang="en-US">
                <a:solidFill>
                  <a:srgbClr val="313A3F"/>
                </a:solidFill>
                <a:latin typeface="Arial"/>
                <a:cs typeface="Arial"/>
              </a:rPr>
              <a:t>Our triage team made ‘positive’ contact with </a:t>
            </a:r>
            <a:r>
              <a:rPr lang="en-US" sz="2800" b="1">
                <a:solidFill>
                  <a:srgbClr val="313A3F"/>
                </a:solidFill>
                <a:latin typeface="Arial"/>
                <a:cs typeface="Arial"/>
              </a:rPr>
              <a:t>8,901</a:t>
            </a:r>
            <a:r>
              <a:rPr lang="en-US" sz="3200" b="1">
                <a:solidFill>
                  <a:srgbClr val="313A3F"/>
                </a:solidFill>
                <a:latin typeface="Arial"/>
                <a:cs typeface="Arial"/>
              </a:rPr>
              <a:t> </a:t>
            </a:r>
          </a:p>
          <a:p>
            <a:pPr algn="ctr"/>
            <a:r>
              <a:rPr lang="en-US">
                <a:solidFill>
                  <a:srgbClr val="313A3F"/>
                </a:solidFill>
                <a:latin typeface="Arial" panose="020B0604020202020204" pitchFamily="34" charset="0"/>
                <a:cs typeface="Arial" panose="020B0604020202020204" pitchFamily="34" charset="0"/>
              </a:rPr>
              <a:t>victims. </a:t>
            </a:r>
          </a:p>
        </p:txBody>
      </p:sp>
      <p:sp>
        <p:nvSpPr>
          <p:cNvPr id="8" name="TextBox 7">
            <a:extLst>
              <a:ext uri="{FF2B5EF4-FFF2-40B4-BE49-F238E27FC236}">
                <a16:creationId xmlns:a16="http://schemas.microsoft.com/office/drawing/2014/main" id="{9AF9E06A-C6FA-2DEC-A117-E06E3DA90BBC}"/>
              </a:ext>
            </a:extLst>
          </p:cNvPr>
          <p:cNvSpPr txBox="1"/>
          <p:nvPr/>
        </p:nvSpPr>
        <p:spPr>
          <a:xfrm>
            <a:off x="8447388" y="4844429"/>
            <a:ext cx="3084120" cy="1631216"/>
          </a:xfrm>
          <a:prstGeom prst="rect">
            <a:avLst/>
          </a:prstGeom>
          <a:noFill/>
        </p:spPr>
        <p:txBody>
          <a:bodyPr wrap="square" lIns="91440" tIns="45720" rIns="91440" bIns="45720" rtlCol="0" anchor="t">
            <a:spAutoFit/>
          </a:bodyPr>
          <a:lstStyle/>
          <a:p>
            <a:pPr algn="ctr"/>
            <a:r>
              <a:rPr lang="en-US" sz="2800" b="1">
                <a:solidFill>
                  <a:srgbClr val="313A3F"/>
                </a:solidFill>
                <a:latin typeface="Arial"/>
                <a:cs typeface="Arial"/>
              </a:rPr>
              <a:t>91.8% </a:t>
            </a:r>
          </a:p>
          <a:p>
            <a:pPr algn="ctr"/>
            <a:r>
              <a:rPr lang="en-US">
                <a:solidFill>
                  <a:srgbClr val="313A3F"/>
                </a:solidFill>
                <a:latin typeface="Arial" panose="020B0604020202020204" pitchFamily="34" charset="0"/>
                <a:cs typeface="Arial" panose="020B0604020202020204" pitchFamily="34" charset="0"/>
              </a:rPr>
              <a:t>of service users were satisfied with the support they received from Victim First</a:t>
            </a:r>
          </a:p>
        </p:txBody>
      </p:sp>
      <p:sp>
        <p:nvSpPr>
          <p:cNvPr id="10" name="TextBox 9">
            <a:extLst>
              <a:ext uri="{FF2B5EF4-FFF2-40B4-BE49-F238E27FC236}">
                <a16:creationId xmlns:a16="http://schemas.microsoft.com/office/drawing/2014/main" id="{CA4A227C-035D-8BA3-E1C0-63E6EA32E5B8}"/>
              </a:ext>
            </a:extLst>
          </p:cNvPr>
          <p:cNvSpPr txBox="1"/>
          <p:nvPr/>
        </p:nvSpPr>
        <p:spPr>
          <a:xfrm>
            <a:off x="304801" y="322585"/>
            <a:ext cx="8554063" cy="923330"/>
          </a:xfrm>
          <a:prstGeom prst="rect">
            <a:avLst/>
          </a:prstGeom>
          <a:noFill/>
        </p:spPr>
        <p:txBody>
          <a:bodyPr wrap="square" rtlCol="0">
            <a:spAutoFit/>
          </a:bodyPr>
          <a:lstStyle/>
          <a:p>
            <a:r>
              <a:rPr lang="en-US" sz="5400" b="1">
                <a:solidFill>
                  <a:srgbClr val="313A3F"/>
                </a:solidFill>
                <a:latin typeface="Arial" panose="020B0604020202020204" pitchFamily="34" charset="0"/>
                <a:cs typeface="Arial" panose="020B0604020202020204" pitchFamily="34" charset="0"/>
              </a:rPr>
              <a:t>Performance Snapshot </a:t>
            </a:r>
          </a:p>
        </p:txBody>
      </p:sp>
    </p:spTree>
    <p:extLst>
      <p:ext uri="{BB962C8B-B14F-4D97-AF65-F5344CB8AC3E}">
        <p14:creationId xmlns:p14="http://schemas.microsoft.com/office/powerpoint/2010/main" val="202096375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 picture containing text, yellow&#10;&#10;Description automatically generated">
            <a:extLst>
              <a:ext uri="{FF2B5EF4-FFF2-40B4-BE49-F238E27FC236}">
                <a16:creationId xmlns:a16="http://schemas.microsoft.com/office/drawing/2014/main" id="{B8A7B1FE-B2F4-F5BC-C93C-04DCB13EF61A}"/>
              </a:ext>
            </a:extLst>
          </p:cNvPr>
          <p:cNvPicPr>
            <a:picLocks noChangeAspect="1"/>
          </p:cNvPicPr>
          <p:nvPr/>
        </p:nvPicPr>
        <p:blipFill>
          <a:blip r:embed="rId2"/>
          <a:stretch>
            <a:fillRect/>
          </a:stretch>
        </p:blipFill>
        <p:spPr>
          <a:xfrm>
            <a:off x="0" y="0"/>
            <a:ext cx="12192000" cy="6858000"/>
          </a:xfrm>
          <a:prstGeom prst="rect">
            <a:avLst/>
          </a:prstGeom>
        </p:spPr>
      </p:pic>
      <p:sp>
        <p:nvSpPr>
          <p:cNvPr id="12" name="TextBox 11">
            <a:extLst>
              <a:ext uri="{FF2B5EF4-FFF2-40B4-BE49-F238E27FC236}">
                <a16:creationId xmlns:a16="http://schemas.microsoft.com/office/drawing/2014/main" id="{4119EE60-0CE4-692B-9172-37EA414EB80E}"/>
              </a:ext>
            </a:extLst>
          </p:cNvPr>
          <p:cNvSpPr txBox="1"/>
          <p:nvPr/>
        </p:nvSpPr>
        <p:spPr>
          <a:xfrm>
            <a:off x="304802" y="322585"/>
            <a:ext cx="8719573" cy="923330"/>
          </a:xfrm>
          <a:prstGeom prst="rect">
            <a:avLst/>
          </a:prstGeom>
          <a:noFill/>
        </p:spPr>
        <p:txBody>
          <a:bodyPr wrap="square" lIns="91440" tIns="45720" rIns="91440" bIns="45720" rtlCol="0" anchor="t">
            <a:spAutoFit/>
          </a:bodyPr>
          <a:lstStyle/>
          <a:p>
            <a:r>
              <a:rPr lang="en-US" sz="5400" b="1">
                <a:solidFill>
                  <a:schemeClr val="bg1"/>
                </a:solidFill>
                <a:latin typeface="Arial"/>
                <a:cs typeface="Arial"/>
              </a:rPr>
              <a:t>Victim Pathway Team</a:t>
            </a:r>
            <a:endParaRPr lang="en-US" sz="5400" b="1">
              <a:solidFill>
                <a:schemeClr val="bg1"/>
              </a:solidFill>
              <a:latin typeface="Arial" panose="020B0604020202020204" pitchFamily="34" charset="0"/>
              <a:cs typeface="Arial" panose="020B0604020202020204" pitchFamily="34" charset="0"/>
            </a:endParaRPr>
          </a:p>
        </p:txBody>
      </p:sp>
      <p:sp>
        <p:nvSpPr>
          <p:cNvPr id="13" name="TextBox 12">
            <a:extLst>
              <a:ext uri="{FF2B5EF4-FFF2-40B4-BE49-F238E27FC236}">
                <a16:creationId xmlns:a16="http://schemas.microsoft.com/office/drawing/2014/main" id="{A168E020-D5AB-836D-CB01-417665DA23C8}"/>
              </a:ext>
            </a:extLst>
          </p:cNvPr>
          <p:cNvSpPr txBox="1"/>
          <p:nvPr/>
        </p:nvSpPr>
        <p:spPr>
          <a:xfrm>
            <a:off x="308240" y="1249186"/>
            <a:ext cx="7993859" cy="4524315"/>
          </a:xfrm>
          <a:prstGeom prst="rect">
            <a:avLst/>
          </a:prstGeom>
          <a:noFill/>
        </p:spPr>
        <p:txBody>
          <a:bodyPr wrap="square" lIns="91440" tIns="45720" rIns="91440" bIns="45720" rtlCol="0" anchor="t">
            <a:spAutoFit/>
          </a:bodyPr>
          <a:lstStyle/>
          <a:p>
            <a:r>
              <a:rPr lang="en-GB" sz="1600">
                <a:solidFill>
                  <a:schemeClr val="bg1"/>
                </a:solidFill>
                <a:latin typeface="Arial"/>
                <a:cs typeface="Arial"/>
              </a:rPr>
              <a:t>In October we implemented a partnership with the Victim Pathway Team. </a:t>
            </a:r>
            <a:r>
              <a:rPr lang="en-GB" sz="1600">
                <a:solidFill>
                  <a:schemeClr val="bg1"/>
                </a:solidFill>
                <a:latin typeface="Arial"/>
                <a:ea typeface="+mn-lt"/>
                <a:cs typeface="Arial"/>
              </a:rPr>
              <a:t>The VPT review all domestic abuse cases referred by the police. Following this they will ensure suitable support has been offered and appropriate support in place, including standard risk to Victim First.</a:t>
            </a:r>
            <a:endParaRPr lang="en-US">
              <a:solidFill>
                <a:schemeClr val="bg1"/>
              </a:solidFill>
              <a:latin typeface="Arial"/>
              <a:ea typeface="+mn-lt"/>
              <a:cs typeface="Arial"/>
            </a:endParaRPr>
          </a:p>
          <a:p>
            <a:endParaRPr lang="en-GB" sz="1600">
              <a:solidFill>
                <a:schemeClr val="bg1"/>
              </a:solidFill>
              <a:latin typeface="Arial"/>
              <a:ea typeface="+mn-lt"/>
              <a:cs typeface="Arial"/>
            </a:endParaRPr>
          </a:p>
          <a:p>
            <a:r>
              <a:rPr lang="en-GB" sz="1600">
                <a:solidFill>
                  <a:schemeClr val="bg1"/>
                </a:solidFill>
                <a:latin typeface="Arial"/>
                <a:ea typeface="+mn-lt"/>
                <a:cs typeface="Arial"/>
              </a:rPr>
              <a:t>They're available for additional checks where referral information may need further review; and reengage with victims who may have initially declined to ensure awareness of Victim Services.</a:t>
            </a:r>
            <a:endParaRPr lang="en-GB">
              <a:solidFill>
                <a:schemeClr val="bg1"/>
              </a:solidFill>
              <a:latin typeface="Calibri" panose="020F0502020204030204"/>
              <a:ea typeface="+mn-lt"/>
              <a:cs typeface="Calibri" panose="020F0502020204030204"/>
            </a:endParaRPr>
          </a:p>
          <a:p>
            <a:endParaRPr lang="en-GB" sz="1600">
              <a:solidFill>
                <a:schemeClr val="bg1"/>
              </a:solidFill>
              <a:latin typeface="Arial"/>
              <a:cs typeface="Arial"/>
            </a:endParaRPr>
          </a:p>
          <a:p>
            <a:endParaRPr lang="en-GB" sz="1600">
              <a:solidFill>
                <a:schemeClr val="bg1"/>
              </a:solidFill>
              <a:latin typeface="Arial"/>
              <a:cs typeface="Arial"/>
            </a:endParaRPr>
          </a:p>
          <a:p>
            <a:r>
              <a:rPr lang="en-GB" sz="1600" b="1">
                <a:solidFill>
                  <a:schemeClr val="bg1"/>
                </a:solidFill>
                <a:latin typeface="Arial"/>
                <a:cs typeface="Arial"/>
              </a:rPr>
              <a:t>Statistics:</a:t>
            </a:r>
          </a:p>
          <a:p>
            <a:pPr marL="285750" indent="-285750">
              <a:buFont typeface="Arial,Sans-Serif"/>
              <a:buChar char="•"/>
            </a:pPr>
            <a:r>
              <a:rPr lang="en-GB" sz="1600" b="1">
                <a:solidFill>
                  <a:schemeClr val="bg1"/>
                </a:solidFill>
                <a:latin typeface="Arial"/>
                <a:cs typeface="Arial"/>
              </a:rPr>
              <a:t>Number of Occurrence’s reviewed- (not including additional checks from VF)- </a:t>
            </a:r>
            <a:r>
              <a:rPr lang="en-GB" sz="1600">
                <a:solidFill>
                  <a:schemeClr val="bg1"/>
                </a:solidFill>
                <a:latin typeface="Arial"/>
                <a:cs typeface="Arial"/>
              </a:rPr>
              <a:t>5,586 Occurrences</a:t>
            </a:r>
          </a:p>
          <a:p>
            <a:pPr marL="285750" indent="-285750">
              <a:buFont typeface="Arial,Sans-Serif"/>
              <a:buChar char="•"/>
            </a:pPr>
            <a:r>
              <a:rPr lang="en-GB" sz="1600" b="1">
                <a:solidFill>
                  <a:schemeClr val="bg1"/>
                </a:solidFill>
                <a:latin typeface="Arial"/>
                <a:cs typeface="Arial"/>
              </a:rPr>
              <a:t>Suitable and sent to Victim First- </a:t>
            </a:r>
            <a:r>
              <a:rPr lang="en-GB" sz="1600">
                <a:solidFill>
                  <a:schemeClr val="bg1"/>
                </a:solidFill>
                <a:latin typeface="Arial"/>
                <a:cs typeface="Arial"/>
              </a:rPr>
              <a:t>540</a:t>
            </a:r>
          </a:p>
          <a:p>
            <a:pPr marL="285750" indent="-285750">
              <a:buFont typeface="Arial,Sans-Serif"/>
              <a:buChar char="•"/>
            </a:pPr>
            <a:r>
              <a:rPr lang="en-GB" sz="1600" b="1">
                <a:solidFill>
                  <a:schemeClr val="bg1"/>
                </a:solidFill>
                <a:latin typeface="Arial"/>
                <a:cs typeface="Arial"/>
              </a:rPr>
              <a:t>Compliant occurrences- Referred to other support agencies by OIC- </a:t>
            </a:r>
            <a:r>
              <a:rPr lang="en-GB" sz="1600">
                <a:solidFill>
                  <a:schemeClr val="bg1"/>
                </a:solidFill>
                <a:latin typeface="Arial"/>
                <a:cs typeface="Arial"/>
              </a:rPr>
              <a:t>2,029</a:t>
            </a:r>
          </a:p>
          <a:p>
            <a:pPr marL="285750" indent="-285750">
              <a:buFont typeface="Arial,Sans-Serif"/>
              <a:buChar char="•"/>
            </a:pPr>
            <a:r>
              <a:rPr lang="en-GB" sz="1600" b="1">
                <a:solidFill>
                  <a:schemeClr val="bg1"/>
                </a:solidFill>
                <a:latin typeface="Arial"/>
                <a:cs typeface="Arial"/>
              </a:rPr>
              <a:t>Victim declined support from any support agencies. Includes all risks- </a:t>
            </a:r>
            <a:r>
              <a:rPr lang="en-GB" sz="1600">
                <a:solidFill>
                  <a:schemeClr val="bg1"/>
                </a:solidFill>
                <a:latin typeface="Arial"/>
                <a:cs typeface="Arial"/>
              </a:rPr>
              <a:t>2,666</a:t>
            </a:r>
          </a:p>
          <a:p>
            <a:pPr marL="285750" indent="-285750">
              <a:buFont typeface="Arial,Sans-Serif"/>
              <a:buChar char="•"/>
            </a:pPr>
            <a:r>
              <a:rPr lang="en-GB" sz="1600" b="1">
                <a:solidFill>
                  <a:schemeClr val="bg1"/>
                </a:solidFill>
                <a:latin typeface="Arial"/>
                <a:cs typeface="Arial"/>
              </a:rPr>
              <a:t>Re-engage calls made to suitable Stand risk victims- </a:t>
            </a:r>
            <a:r>
              <a:rPr lang="en-GB" sz="1600">
                <a:solidFill>
                  <a:schemeClr val="bg1"/>
                </a:solidFill>
                <a:latin typeface="Arial"/>
                <a:cs typeface="Arial"/>
              </a:rPr>
              <a:t>160</a:t>
            </a:r>
          </a:p>
          <a:p>
            <a:pPr marL="285750" indent="-285750">
              <a:buFont typeface="Arial,Sans-Serif"/>
              <a:buChar char="•"/>
            </a:pPr>
            <a:r>
              <a:rPr lang="en-GB" sz="1600" b="1">
                <a:solidFill>
                  <a:schemeClr val="bg1"/>
                </a:solidFill>
                <a:latin typeface="Arial"/>
                <a:cs typeface="Arial"/>
              </a:rPr>
              <a:t>Referrals made following contact- </a:t>
            </a:r>
            <a:r>
              <a:rPr lang="en-GB" sz="1600">
                <a:solidFill>
                  <a:schemeClr val="bg1"/>
                </a:solidFill>
                <a:latin typeface="Arial"/>
                <a:cs typeface="Arial"/>
              </a:rPr>
              <a:t>29</a:t>
            </a:r>
            <a:endParaRPr lang="en-GB" sz="1600">
              <a:solidFill>
                <a:schemeClr val="bg1"/>
              </a:solidFill>
              <a:latin typeface="Arial"/>
              <a:ea typeface="Calibri"/>
              <a:cs typeface="Calibri"/>
            </a:endParaRPr>
          </a:p>
        </p:txBody>
      </p:sp>
      <p:pic>
        <p:nvPicPr>
          <p:cNvPr id="6" name="Picture 5" descr="Icon&#10;&#10;Description automatically generated">
            <a:extLst>
              <a:ext uri="{FF2B5EF4-FFF2-40B4-BE49-F238E27FC236}">
                <a16:creationId xmlns:a16="http://schemas.microsoft.com/office/drawing/2014/main" id="{AA1E2ACB-8F52-7C62-43D4-5AAEB4FE52D5}"/>
              </a:ext>
            </a:extLst>
          </p:cNvPr>
          <p:cNvPicPr>
            <a:picLocks noChangeAspect="1"/>
          </p:cNvPicPr>
          <p:nvPr/>
        </p:nvPicPr>
        <p:blipFill>
          <a:blip r:embed="rId3"/>
          <a:stretch>
            <a:fillRect/>
          </a:stretch>
        </p:blipFill>
        <p:spPr>
          <a:xfrm>
            <a:off x="8109526" y="2199201"/>
            <a:ext cx="3959480" cy="3381254"/>
          </a:xfrm>
          <a:prstGeom prst="rect">
            <a:avLst/>
          </a:prstGeom>
        </p:spPr>
      </p:pic>
    </p:spTree>
    <p:extLst>
      <p:ext uri="{BB962C8B-B14F-4D97-AF65-F5344CB8AC3E}">
        <p14:creationId xmlns:p14="http://schemas.microsoft.com/office/powerpoint/2010/main" val="200613026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Shape&#10;&#10;Description automatically generated with medium confidence">
            <a:extLst>
              <a:ext uri="{FF2B5EF4-FFF2-40B4-BE49-F238E27FC236}">
                <a16:creationId xmlns:a16="http://schemas.microsoft.com/office/drawing/2014/main" id="{B3AD8F99-691A-A0F9-FE4F-4C609E702944}"/>
              </a:ext>
            </a:extLst>
          </p:cNvPr>
          <p:cNvPicPr>
            <a:picLocks noChangeAspect="1"/>
          </p:cNvPicPr>
          <p:nvPr/>
        </p:nvPicPr>
        <p:blipFill>
          <a:blip r:embed="rId2"/>
          <a:stretch>
            <a:fillRect/>
          </a:stretch>
        </p:blipFill>
        <p:spPr>
          <a:xfrm>
            <a:off x="-1" y="0"/>
            <a:ext cx="12192000" cy="6858000"/>
          </a:xfrm>
          <a:prstGeom prst="rect">
            <a:avLst/>
          </a:prstGeom>
        </p:spPr>
      </p:pic>
      <p:sp>
        <p:nvSpPr>
          <p:cNvPr id="10" name="TextBox 9">
            <a:extLst>
              <a:ext uri="{FF2B5EF4-FFF2-40B4-BE49-F238E27FC236}">
                <a16:creationId xmlns:a16="http://schemas.microsoft.com/office/drawing/2014/main" id="{96EC2B12-0336-826D-C3E2-452E38914D6A}"/>
              </a:ext>
            </a:extLst>
          </p:cNvPr>
          <p:cNvSpPr txBox="1"/>
          <p:nvPr/>
        </p:nvSpPr>
        <p:spPr>
          <a:xfrm>
            <a:off x="304801" y="322585"/>
            <a:ext cx="10785985" cy="923330"/>
          </a:xfrm>
          <a:prstGeom prst="rect">
            <a:avLst/>
          </a:prstGeom>
          <a:noFill/>
        </p:spPr>
        <p:txBody>
          <a:bodyPr wrap="square" rtlCol="0">
            <a:spAutoFit/>
          </a:bodyPr>
          <a:lstStyle/>
          <a:p>
            <a:r>
              <a:rPr lang="en-US" sz="5400" b="1">
                <a:solidFill>
                  <a:srgbClr val="313A3F"/>
                </a:solidFill>
                <a:latin typeface="Arial" panose="020B0604020202020204" pitchFamily="34" charset="0"/>
                <a:cs typeface="Arial" panose="020B0604020202020204" pitchFamily="34" charset="0"/>
              </a:rPr>
              <a:t>Closer Look into Referrals </a:t>
            </a:r>
          </a:p>
        </p:txBody>
      </p:sp>
      <p:graphicFrame>
        <p:nvGraphicFramePr>
          <p:cNvPr id="8" name="Chart 7">
            <a:extLst>
              <a:ext uri="{FF2B5EF4-FFF2-40B4-BE49-F238E27FC236}">
                <a16:creationId xmlns:a16="http://schemas.microsoft.com/office/drawing/2014/main" id="{A44D96BD-0FE1-0EC2-8D43-644323FDBED0}"/>
              </a:ext>
            </a:extLst>
          </p:cNvPr>
          <p:cNvGraphicFramePr/>
          <p:nvPr>
            <p:extLst>
              <p:ext uri="{D42A27DB-BD31-4B8C-83A1-F6EECF244321}">
                <p14:modId xmlns:p14="http://schemas.microsoft.com/office/powerpoint/2010/main" val="3127103647"/>
              </p:ext>
            </p:extLst>
          </p:nvPr>
        </p:nvGraphicFramePr>
        <p:xfrm>
          <a:off x="1612490" y="1568500"/>
          <a:ext cx="7387303" cy="4107973"/>
        </p:xfrm>
        <a:graphic>
          <a:graphicData uri="http://schemas.openxmlformats.org/drawingml/2006/chart">
            <c:chart xmlns:c="http://schemas.openxmlformats.org/drawingml/2006/chart" xmlns:r="http://schemas.openxmlformats.org/officeDocument/2006/relationships" r:id="rId3"/>
          </a:graphicData>
        </a:graphic>
      </p:graphicFrame>
      <p:pic>
        <p:nvPicPr>
          <p:cNvPr id="4" name="Picture 3" descr="A graph with blue line and red line&#10;&#10;AI-generated content may be incorrect.">
            <a:extLst>
              <a:ext uri="{FF2B5EF4-FFF2-40B4-BE49-F238E27FC236}">
                <a16:creationId xmlns:a16="http://schemas.microsoft.com/office/drawing/2014/main" id="{11378EE2-B546-ABFF-6D15-1A909506C857}"/>
              </a:ext>
            </a:extLst>
          </p:cNvPr>
          <p:cNvPicPr>
            <a:picLocks noChangeAspect="1"/>
          </p:cNvPicPr>
          <p:nvPr/>
        </p:nvPicPr>
        <p:blipFill>
          <a:blip r:embed="rId4"/>
          <a:stretch>
            <a:fillRect/>
          </a:stretch>
        </p:blipFill>
        <p:spPr>
          <a:xfrm>
            <a:off x="1105829" y="1427141"/>
            <a:ext cx="8047464" cy="4394012"/>
          </a:xfrm>
          <a:prstGeom prst="rect">
            <a:avLst/>
          </a:prstGeom>
        </p:spPr>
      </p:pic>
    </p:spTree>
    <p:extLst>
      <p:ext uri="{BB962C8B-B14F-4D97-AF65-F5344CB8AC3E}">
        <p14:creationId xmlns:p14="http://schemas.microsoft.com/office/powerpoint/2010/main" val="5733179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B7571F6-F38D-3CAC-77D6-C222286086A3}"/>
            </a:ext>
          </a:extLst>
        </p:cNvPr>
        <p:cNvGrpSpPr/>
        <p:nvPr/>
      </p:nvGrpSpPr>
      <p:grpSpPr>
        <a:xfrm>
          <a:off x="0" y="0"/>
          <a:ext cx="0" cy="0"/>
          <a:chOff x="0" y="0"/>
          <a:chExt cx="0" cy="0"/>
        </a:xfrm>
      </p:grpSpPr>
      <p:pic>
        <p:nvPicPr>
          <p:cNvPr id="9" name="Picture 8" descr="Shape&#10;&#10;Description automatically generated with medium confidence">
            <a:extLst>
              <a:ext uri="{FF2B5EF4-FFF2-40B4-BE49-F238E27FC236}">
                <a16:creationId xmlns:a16="http://schemas.microsoft.com/office/drawing/2014/main" id="{3D7FDFC0-AD3E-8737-B7CC-915121516D37}"/>
              </a:ext>
            </a:extLst>
          </p:cNvPr>
          <p:cNvPicPr>
            <a:picLocks noChangeAspect="1"/>
          </p:cNvPicPr>
          <p:nvPr/>
        </p:nvPicPr>
        <p:blipFill>
          <a:blip r:embed="rId3"/>
          <a:srcRect l="32720"/>
          <a:stretch/>
        </p:blipFill>
        <p:spPr>
          <a:xfrm>
            <a:off x="3955313" y="-53803"/>
            <a:ext cx="8282760" cy="6924814"/>
          </a:xfrm>
          <a:prstGeom prst="rect">
            <a:avLst/>
          </a:prstGeom>
        </p:spPr>
      </p:pic>
      <p:sp>
        <p:nvSpPr>
          <p:cNvPr id="12" name="TextBox 11">
            <a:extLst>
              <a:ext uri="{FF2B5EF4-FFF2-40B4-BE49-F238E27FC236}">
                <a16:creationId xmlns:a16="http://schemas.microsoft.com/office/drawing/2014/main" id="{DB1F87DC-65B8-9663-372D-F80279220DCC}"/>
              </a:ext>
            </a:extLst>
          </p:cNvPr>
          <p:cNvSpPr txBox="1"/>
          <p:nvPr/>
        </p:nvSpPr>
        <p:spPr>
          <a:xfrm>
            <a:off x="0" y="119941"/>
            <a:ext cx="11582398" cy="830997"/>
          </a:xfrm>
          <a:prstGeom prst="rect">
            <a:avLst/>
          </a:prstGeom>
          <a:noFill/>
        </p:spPr>
        <p:txBody>
          <a:bodyPr wrap="square" lIns="91440" tIns="45720" rIns="91440" bIns="45720" rtlCol="0" anchor="t">
            <a:spAutoFit/>
          </a:bodyPr>
          <a:lstStyle/>
          <a:p>
            <a:r>
              <a:rPr lang="en-US" sz="4800" b="1">
                <a:latin typeface="Arial"/>
                <a:cs typeface="Arial"/>
              </a:rPr>
              <a:t>Service Quality &amp; Referral Pathways</a:t>
            </a:r>
          </a:p>
        </p:txBody>
      </p:sp>
      <p:sp>
        <p:nvSpPr>
          <p:cNvPr id="13" name="TextBox 12">
            <a:extLst>
              <a:ext uri="{FF2B5EF4-FFF2-40B4-BE49-F238E27FC236}">
                <a16:creationId xmlns:a16="http://schemas.microsoft.com/office/drawing/2014/main" id="{0DB22531-C154-C082-0BCE-DFCC7EBF3693}"/>
              </a:ext>
            </a:extLst>
          </p:cNvPr>
          <p:cNvSpPr txBox="1"/>
          <p:nvPr/>
        </p:nvSpPr>
        <p:spPr>
          <a:xfrm>
            <a:off x="5076972" y="945653"/>
            <a:ext cx="5541391" cy="6924973"/>
          </a:xfrm>
          <a:prstGeom prst="rect">
            <a:avLst/>
          </a:prstGeom>
          <a:noFill/>
        </p:spPr>
        <p:txBody>
          <a:bodyPr wrap="square" lIns="91440" tIns="45720" rIns="91440" bIns="45720" rtlCol="0" anchor="t">
            <a:spAutoFit/>
          </a:bodyPr>
          <a:lstStyle/>
          <a:p>
            <a:pPr marL="285750" indent="-285750" algn="ctr">
              <a:buFont typeface="Arial"/>
              <a:buChar char="•"/>
            </a:pPr>
            <a:r>
              <a:rPr lang="en-GB" sz="2400">
                <a:latin typeface="Arial"/>
                <a:cs typeface="Arial"/>
              </a:rPr>
              <a:t>“</a:t>
            </a:r>
            <a:r>
              <a:rPr lang="en-GB" sz="2400" i="1">
                <a:ea typeface="+mn-lt"/>
                <a:cs typeface="+mn-lt"/>
              </a:rPr>
              <a:t>VF offers </a:t>
            </a:r>
            <a:r>
              <a:rPr lang="en-GB" sz="2400" i="1">
                <a:effectLst/>
                <a:ea typeface="+mn-lt"/>
                <a:cs typeface="+mn-lt"/>
              </a:rPr>
              <a:t>great </a:t>
            </a:r>
            <a:r>
              <a:rPr lang="en-GB" sz="2400" i="1">
                <a:ea typeface="+mn-lt"/>
                <a:cs typeface="+mn-lt"/>
              </a:rPr>
              <a:t>practical support and emotional support for victims.”</a:t>
            </a:r>
          </a:p>
          <a:p>
            <a:pPr marL="285750" indent="-285750" algn="ctr">
              <a:buFont typeface="Arial"/>
              <a:buChar char="•"/>
            </a:pPr>
            <a:endParaRPr lang="en-GB" sz="2400" i="1">
              <a:ea typeface="+mn-lt"/>
              <a:cs typeface="+mn-lt"/>
            </a:endParaRPr>
          </a:p>
          <a:p>
            <a:pPr marL="285750" indent="-285750" algn="ctr">
              <a:buFont typeface="Arial"/>
              <a:buChar char="•"/>
            </a:pPr>
            <a:r>
              <a:rPr lang="en-GB" sz="2400" i="1">
                <a:ea typeface="+mn-lt"/>
                <a:cs typeface="+mn-lt"/>
              </a:rPr>
              <a:t>“Knowing we’ve </a:t>
            </a:r>
            <a:r>
              <a:rPr lang="en-GB" sz="2400" i="1">
                <a:effectLst/>
                <a:ea typeface="+mn-lt"/>
                <a:cs typeface="+mn-lt"/>
              </a:rPr>
              <a:t>referred</a:t>
            </a:r>
            <a:r>
              <a:rPr lang="en-GB" sz="2400" i="1">
                <a:ea typeface="+mn-lt"/>
                <a:cs typeface="+mn-lt"/>
              </a:rPr>
              <a:t>, clients are</a:t>
            </a:r>
            <a:r>
              <a:rPr lang="en-GB" sz="2400" i="1">
                <a:effectLst/>
                <a:ea typeface="+mn-lt"/>
                <a:cs typeface="+mn-lt"/>
              </a:rPr>
              <a:t> in </a:t>
            </a:r>
            <a:r>
              <a:rPr lang="en-GB" sz="2400" i="1">
                <a:ea typeface="+mn-lt"/>
                <a:cs typeface="+mn-lt"/>
              </a:rPr>
              <a:t>good hands.”</a:t>
            </a:r>
            <a:endParaRPr lang="en-GB" sz="2400" i="1">
              <a:ea typeface="Calibri"/>
              <a:cs typeface="Calibri"/>
            </a:endParaRPr>
          </a:p>
          <a:p>
            <a:pPr marL="285750" indent="-285750" algn="ctr">
              <a:buFont typeface="Arial"/>
              <a:buChar char="•"/>
            </a:pPr>
            <a:endParaRPr lang="en-GB" sz="2400" i="1">
              <a:ea typeface="+mn-lt"/>
              <a:cs typeface="+mn-lt"/>
            </a:endParaRPr>
          </a:p>
          <a:p>
            <a:pPr marL="285750" indent="-285750" algn="ctr">
              <a:buFont typeface="Arial"/>
              <a:buChar char="•"/>
            </a:pPr>
            <a:r>
              <a:rPr lang="en-GB" sz="2400" i="1">
                <a:ea typeface="+mn-lt"/>
                <a:cs typeface="+mn-lt"/>
              </a:rPr>
              <a:t>“Excellent service assisting victims impartially – continue </a:t>
            </a:r>
            <a:r>
              <a:rPr lang="en-GB" sz="2400" b="0" i="1">
                <a:effectLst/>
                <a:ea typeface="+mn-lt"/>
                <a:cs typeface="+mn-lt"/>
              </a:rPr>
              <a:t>with </a:t>
            </a:r>
            <a:r>
              <a:rPr lang="en-GB" sz="2400" i="1">
                <a:ea typeface="+mn-lt"/>
                <a:cs typeface="+mn-lt"/>
              </a:rPr>
              <a:t>the </a:t>
            </a:r>
            <a:r>
              <a:rPr lang="en-GB" sz="2400" b="0" i="1">
                <a:effectLst/>
                <a:ea typeface="+mn-lt"/>
                <a:cs typeface="+mn-lt"/>
              </a:rPr>
              <a:t>good </a:t>
            </a:r>
            <a:r>
              <a:rPr lang="en-GB" sz="2400" i="1">
                <a:ea typeface="+mn-lt"/>
                <a:cs typeface="+mn-lt"/>
              </a:rPr>
              <a:t>work.”</a:t>
            </a:r>
          </a:p>
          <a:p>
            <a:pPr marL="285750" indent="-285750" algn="ctr">
              <a:buFont typeface="Arial"/>
              <a:buChar char="•"/>
            </a:pPr>
            <a:endParaRPr lang="en-GB" sz="2400" i="1">
              <a:ea typeface="+mn-lt"/>
              <a:cs typeface="+mn-lt"/>
            </a:endParaRPr>
          </a:p>
          <a:p>
            <a:pPr marL="285750" indent="-285750" algn="ctr">
              <a:buFont typeface="Arial"/>
              <a:buChar char="•"/>
            </a:pPr>
            <a:r>
              <a:rPr lang="en-GB" sz="2400" i="1">
                <a:ea typeface="+mn-lt"/>
                <a:cs typeface="+mn-lt"/>
              </a:rPr>
              <a:t>“A very proactive service, with wonderful staff who explain the service in more detail.”</a:t>
            </a:r>
            <a:endParaRPr lang="en-US" sz="2400">
              <a:ea typeface="+mn-lt"/>
              <a:cs typeface="+mn-lt"/>
            </a:endParaRPr>
          </a:p>
          <a:p>
            <a:pPr marL="285750" indent="-285750" algn="ctr">
              <a:buFont typeface="Arial"/>
              <a:buChar char="•"/>
            </a:pPr>
            <a:endParaRPr lang="en-GB" sz="2400" i="1">
              <a:ea typeface="+mn-lt"/>
              <a:cs typeface="+mn-lt"/>
            </a:endParaRPr>
          </a:p>
          <a:p>
            <a:pPr marL="285750" indent="-285750" algn="ctr">
              <a:buFont typeface="Arial"/>
              <a:buChar char="•"/>
            </a:pPr>
            <a:r>
              <a:rPr lang="en-GB" sz="2400" i="1">
                <a:ea typeface="+mn-lt"/>
                <a:cs typeface="+mn-lt"/>
              </a:rPr>
              <a:t>"We value the team very highly"</a:t>
            </a:r>
            <a:endParaRPr lang="en-US" sz="2400">
              <a:latin typeface="Calibri" panose="020F0502020204030204"/>
              <a:ea typeface="+mn-lt"/>
              <a:cs typeface="Calibri"/>
            </a:endParaRPr>
          </a:p>
          <a:p>
            <a:pPr algn="ctr"/>
            <a:endParaRPr lang="en-GB" sz="1500" i="1">
              <a:solidFill>
                <a:srgbClr val="FF0000"/>
              </a:solidFill>
              <a:latin typeface="Arial" panose="020B0604020202020204" pitchFamily="34" charset="0"/>
              <a:cs typeface="Arial" panose="020B0604020202020204" pitchFamily="34" charset="0"/>
            </a:endParaRPr>
          </a:p>
          <a:p>
            <a:pPr algn="ctr"/>
            <a:endParaRPr lang="en-GB" sz="1500" i="1">
              <a:solidFill>
                <a:schemeClr val="bg1"/>
              </a:solidFill>
              <a:latin typeface="Arial" panose="020B0604020202020204" pitchFamily="34" charset="0"/>
              <a:cs typeface="Arial" panose="020B0604020202020204" pitchFamily="34" charset="0"/>
            </a:endParaRPr>
          </a:p>
          <a:p>
            <a:pPr algn="ctr"/>
            <a:endParaRPr lang="en-GB" sz="1500" i="1">
              <a:solidFill>
                <a:schemeClr val="bg1"/>
              </a:solidFill>
              <a:latin typeface="Arial" panose="020B0604020202020204" pitchFamily="34" charset="0"/>
              <a:cs typeface="Arial" panose="020B0604020202020204" pitchFamily="34" charset="0"/>
            </a:endParaRPr>
          </a:p>
          <a:p>
            <a:pPr algn="ctr"/>
            <a:endParaRPr lang="en-GB" sz="1500" i="1">
              <a:solidFill>
                <a:schemeClr val="bg1"/>
              </a:solidFill>
              <a:latin typeface="Arial" panose="020B0604020202020204" pitchFamily="34" charset="0"/>
              <a:cs typeface="Arial" panose="020B0604020202020204" pitchFamily="34" charset="0"/>
            </a:endParaRPr>
          </a:p>
          <a:p>
            <a:endParaRPr lang="en-US" sz="2400">
              <a:solidFill>
                <a:schemeClr val="bg1"/>
              </a:solidFill>
              <a:latin typeface="Arial" panose="020B0604020202020204" pitchFamily="34" charset="0"/>
              <a:cs typeface="Arial" panose="020B0604020202020204" pitchFamily="34" charset="0"/>
            </a:endParaRPr>
          </a:p>
        </p:txBody>
      </p:sp>
      <p:sp>
        <p:nvSpPr>
          <p:cNvPr id="3" name="TextBox 2">
            <a:extLst>
              <a:ext uri="{FF2B5EF4-FFF2-40B4-BE49-F238E27FC236}">
                <a16:creationId xmlns:a16="http://schemas.microsoft.com/office/drawing/2014/main" id="{B1B52B5F-B38D-147C-824C-34965F97B4A4}"/>
              </a:ext>
            </a:extLst>
          </p:cNvPr>
          <p:cNvSpPr txBox="1"/>
          <p:nvPr/>
        </p:nvSpPr>
        <p:spPr>
          <a:xfrm>
            <a:off x="-4481" y="886500"/>
            <a:ext cx="4849257" cy="6278642"/>
          </a:xfrm>
          <a:prstGeom prst="rect">
            <a:avLst/>
          </a:prstGeom>
          <a:noFill/>
        </p:spPr>
        <p:txBody>
          <a:bodyPr wrap="square" lIns="91440" tIns="45720" rIns="91440" bIns="45720" rtlCol="0" anchor="t">
            <a:spAutoFit/>
          </a:bodyPr>
          <a:lstStyle/>
          <a:p>
            <a:pPr algn="ctr"/>
            <a:r>
              <a:rPr lang="en-GB" sz="3600" b="1">
                <a:solidFill>
                  <a:srgbClr val="00B05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100% </a:t>
            </a:r>
          </a:p>
          <a:p>
            <a:pPr algn="ctr"/>
            <a:r>
              <a:rPr lang="en-GB" sz="1600">
                <a:latin typeface="Arial"/>
                <a:cs typeface="Arial"/>
              </a:rPr>
              <a:t>of respondents</a:t>
            </a:r>
            <a:r>
              <a:rPr lang="en-US" sz="1600">
                <a:latin typeface="Arial"/>
                <a:cs typeface="Arial"/>
              </a:rPr>
              <a:t> agreed that making a referral to Victim First is </a:t>
            </a:r>
            <a:r>
              <a:rPr lang="en-US" sz="1600" b="1">
                <a:latin typeface="Arial"/>
                <a:cs typeface="Arial"/>
              </a:rPr>
              <a:t>user-friendly.</a:t>
            </a:r>
          </a:p>
          <a:p>
            <a:pPr algn="ctr"/>
            <a:endParaRPr lang="en-US" sz="1600" b="1">
              <a:solidFill>
                <a:srgbClr val="00B05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p>
            <a:pPr algn="ctr"/>
            <a:r>
              <a:rPr lang="en-GB" sz="3600" b="1">
                <a:solidFill>
                  <a:srgbClr val="00B05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100% </a:t>
            </a:r>
          </a:p>
          <a:p>
            <a:pPr algn="ctr"/>
            <a:r>
              <a:rPr lang="en-GB" sz="1600">
                <a:latin typeface="Arial"/>
                <a:cs typeface="Arial"/>
              </a:rPr>
              <a:t>of respondents agreed that </a:t>
            </a:r>
            <a:r>
              <a:rPr lang="en-GB" sz="1600" b="1">
                <a:latin typeface="Arial"/>
                <a:cs typeface="Arial"/>
              </a:rPr>
              <a:t>they </a:t>
            </a:r>
            <a:r>
              <a:rPr lang="en-US" sz="1600" b="1">
                <a:latin typeface="Arial"/>
                <a:cs typeface="Arial"/>
              </a:rPr>
              <a:t>would refer</a:t>
            </a:r>
            <a:r>
              <a:rPr lang="en-US" sz="1600">
                <a:latin typeface="Arial"/>
                <a:cs typeface="Arial"/>
              </a:rPr>
              <a:t> a service user to Victim First again</a:t>
            </a:r>
            <a:r>
              <a:rPr lang="en-GB" sz="1600">
                <a:latin typeface="Arial"/>
                <a:cs typeface="Arial"/>
              </a:rPr>
              <a:t>.</a:t>
            </a:r>
          </a:p>
          <a:p>
            <a:pPr algn="ctr"/>
            <a:endParaRPr lang="en-GB" sz="1600">
              <a:latin typeface="Arial" panose="020B0604020202020204" pitchFamily="34" charset="0"/>
              <a:cs typeface="Arial" panose="020B0604020202020204" pitchFamily="34" charset="0"/>
            </a:endParaRPr>
          </a:p>
          <a:p>
            <a:pPr algn="ctr"/>
            <a:r>
              <a:rPr lang="en-GB" sz="3600" b="1">
                <a:solidFill>
                  <a:srgbClr val="00B050"/>
                </a:solidFill>
                <a:effectLst>
                  <a:outerShdw blurRad="38100" dist="38100" dir="2700000" algn="tl">
                    <a:srgbClr val="000000">
                      <a:alpha val="43137"/>
                    </a:srgbClr>
                  </a:outerShdw>
                </a:effectLst>
                <a:latin typeface="Arial"/>
                <a:cs typeface="Arial"/>
              </a:rPr>
              <a:t>100%</a:t>
            </a:r>
            <a:endParaRPr lang="en-GB" sz="3600" b="1">
              <a:solidFill>
                <a:srgbClr val="00B05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p>
            <a:pPr algn="ctr"/>
            <a:r>
              <a:rPr lang="en-GB" sz="1600">
                <a:latin typeface="Arial"/>
                <a:cs typeface="Arial"/>
              </a:rPr>
              <a:t>of respondents </a:t>
            </a:r>
            <a:r>
              <a:rPr lang="en-GB" sz="1600" b="1">
                <a:latin typeface="Arial"/>
                <a:cs typeface="Arial"/>
              </a:rPr>
              <a:t>understand what to expect</a:t>
            </a:r>
            <a:r>
              <a:rPr lang="en-GB" sz="1600">
                <a:latin typeface="Arial"/>
                <a:cs typeface="Arial"/>
              </a:rPr>
              <a:t> from Victim First services.</a:t>
            </a:r>
            <a:endParaRPr lang="en-GB" sz="1600">
              <a:latin typeface="Arial" panose="020B0604020202020204" pitchFamily="34" charset="0"/>
              <a:cs typeface="Arial" panose="020B0604020202020204" pitchFamily="34" charset="0"/>
            </a:endParaRPr>
          </a:p>
          <a:p>
            <a:pPr algn="ctr"/>
            <a:r>
              <a:rPr lang="en-GB" sz="1600">
                <a:latin typeface="Arial" panose="020B0604020202020204" pitchFamily="34" charset="0"/>
                <a:cs typeface="Arial" panose="020B0604020202020204" pitchFamily="34" charset="0"/>
              </a:rPr>
              <a:t> </a:t>
            </a:r>
          </a:p>
          <a:p>
            <a:pPr algn="ctr"/>
            <a:r>
              <a:rPr lang="en-GB" sz="3600" b="1">
                <a:solidFill>
                  <a:srgbClr val="00B050"/>
                </a:solidFill>
                <a:effectLst>
                  <a:outerShdw blurRad="38100" dist="38100" dir="2700000" algn="tl">
                    <a:srgbClr val="000000">
                      <a:alpha val="43137"/>
                    </a:srgbClr>
                  </a:outerShdw>
                </a:effectLst>
                <a:latin typeface="Arial"/>
                <a:cs typeface="Arial"/>
              </a:rPr>
              <a:t>100%</a:t>
            </a:r>
            <a:endParaRPr lang="en-GB" sz="3600" b="1">
              <a:solidFill>
                <a:srgbClr val="00B05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p>
            <a:pPr algn="ctr"/>
            <a:r>
              <a:rPr lang="en-GB" sz="1600">
                <a:latin typeface="Arial"/>
                <a:cs typeface="Arial"/>
              </a:rPr>
              <a:t>of respondents agreed or strongly agreed that:</a:t>
            </a:r>
          </a:p>
          <a:p>
            <a:pPr marL="285750" indent="-285750" algn="ctr">
              <a:buFont typeface="Arial"/>
              <a:buChar char="•"/>
            </a:pPr>
            <a:r>
              <a:rPr lang="en-GB" sz="1600">
                <a:latin typeface="Arial"/>
                <a:cs typeface="Arial"/>
              </a:rPr>
              <a:t>Victim First provides a </a:t>
            </a:r>
            <a:r>
              <a:rPr lang="en-GB" sz="1600" b="1">
                <a:latin typeface="Arial"/>
                <a:cs typeface="Arial"/>
              </a:rPr>
              <a:t>quality service</a:t>
            </a:r>
          </a:p>
          <a:p>
            <a:pPr marL="285750" indent="-285750" algn="ctr">
              <a:buFont typeface="Arial"/>
              <a:buChar char="•"/>
            </a:pPr>
            <a:r>
              <a:rPr lang="en-GB" sz="1600">
                <a:latin typeface="Arial"/>
                <a:cs typeface="Arial"/>
              </a:rPr>
              <a:t>Caseworkers are </a:t>
            </a:r>
            <a:r>
              <a:rPr lang="en-GB" sz="1600" b="1">
                <a:latin typeface="Arial"/>
                <a:cs typeface="Arial"/>
              </a:rPr>
              <a:t>skilled and experienced</a:t>
            </a:r>
            <a:endParaRPr lang="en-US" sz="1600" b="1">
              <a:latin typeface="Arial"/>
              <a:cs typeface="Arial"/>
            </a:endParaRPr>
          </a:p>
          <a:p>
            <a:pPr marL="285750" indent="-285750" algn="ctr">
              <a:buFont typeface="Arial"/>
              <a:buChar char="•"/>
            </a:pPr>
            <a:r>
              <a:rPr lang="en-GB" sz="1600">
                <a:latin typeface="Arial"/>
                <a:cs typeface="Arial"/>
              </a:rPr>
              <a:t>Victim First is </a:t>
            </a:r>
            <a:r>
              <a:rPr lang="en-GB" sz="1600" b="1">
                <a:latin typeface="Arial"/>
                <a:cs typeface="Arial"/>
              </a:rPr>
              <a:t>effective in supporting victims and witnesses</a:t>
            </a:r>
            <a:endParaRPr lang="en-US" sz="1600" b="1">
              <a:latin typeface="Arial"/>
              <a:cs typeface="Arial"/>
            </a:endParaRPr>
          </a:p>
          <a:p>
            <a:pPr algn="ctr"/>
            <a:endParaRPr lang="en-GB" sz="1600">
              <a:latin typeface="Arial" panose="020B0604020202020204" pitchFamily="34" charset="0"/>
              <a:cs typeface="Arial" panose="020B0604020202020204" pitchFamily="34" charset="0"/>
            </a:endParaRPr>
          </a:p>
          <a:p>
            <a:endParaRPr lang="en-GB">
              <a:latin typeface="Arial" panose="020B0604020202020204" pitchFamily="34" charset="0"/>
              <a:cs typeface="Arial" panose="020B0604020202020204" pitchFamily="34" charset="0"/>
            </a:endParaRPr>
          </a:p>
        </p:txBody>
      </p:sp>
      <p:sp>
        <p:nvSpPr>
          <p:cNvPr id="4" name="Rectangle 3">
            <a:extLst>
              <a:ext uri="{FF2B5EF4-FFF2-40B4-BE49-F238E27FC236}">
                <a16:creationId xmlns:a16="http://schemas.microsoft.com/office/drawing/2014/main" id="{FDB0C6DF-AB8F-98F3-D350-2FD021424479}"/>
              </a:ext>
            </a:extLst>
          </p:cNvPr>
          <p:cNvSpPr/>
          <p:nvPr/>
        </p:nvSpPr>
        <p:spPr>
          <a:xfrm>
            <a:off x="5076971" y="942529"/>
            <a:ext cx="5563802" cy="5671366"/>
          </a:xfrm>
          <a:prstGeom prst="rect">
            <a:avLst/>
          </a:prstGeom>
          <a:solidFill>
            <a:srgbClr val="2B768A">
              <a:alpha val="32157"/>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1591471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D1F83F2-279B-8D50-B570-86D62B53B0F8}"/>
            </a:ext>
          </a:extLst>
        </p:cNvPr>
        <p:cNvGrpSpPr/>
        <p:nvPr/>
      </p:nvGrpSpPr>
      <p:grpSpPr>
        <a:xfrm>
          <a:off x="0" y="0"/>
          <a:ext cx="0" cy="0"/>
          <a:chOff x="0" y="0"/>
          <a:chExt cx="0" cy="0"/>
        </a:xfrm>
      </p:grpSpPr>
      <p:pic>
        <p:nvPicPr>
          <p:cNvPr id="9" name="Picture 8" descr="Shape&#10;&#10;Description automatically generated with medium confidence">
            <a:extLst>
              <a:ext uri="{FF2B5EF4-FFF2-40B4-BE49-F238E27FC236}">
                <a16:creationId xmlns:a16="http://schemas.microsoft.com/office/drawing/2014/main" id="{C1F5F5C0-93A3-9D09-3F04-608ACE3AB439}"/>
              </a:ext>
            </a:extLst>
          </p:cNvPr>
          <p:cNvPicPr>
            <a:picLocks noChangeAspect="1"/>
          </p:cNvPicPr>
          <p:nvPr/>
        </p:nvPicPr>
        <p:blipFill>
          <a:blip r:embed="rId3"/>
          <a:srcRect l="32720"/>
          <a:stretch/>
        </p:blipFill>
        <p:spPr>
          <a:xfrm>
            <a:off x="3955313" y="-53803"/>
            <a:ext cx="8282760" cy="6924814"/>
          </a:xfrm>
          <a:prstGeom prst="rect">
            <a:avLst/>
          </a:prstGeom>
        </p:spPr>
      </p:pic>
      <p:sp>
        <p:nvSpPr>
          <p:cNvPr id="12" name="TextBox 11">
            <a:extLst>
              <a:ext uri="{FF2B5EF4-FFF2-40B4-BE49-F238E27FC236}">
                <a16:creationId xmlns:a16="http://schemas.microsoft.com/office/drawing/2014/main" id="{B2389710-BC5F-4251-7647-520BF5692277}"/>
              </a:ext>
            </a:extLst>
          </p:cNvPr>
          <p:cNvSpPr txBox="1"/>
          <p:nvPr/>
        </p:nvSpPr>
        <p:spPr>
          <a:xfrm>
            <a:off x="0" y="119941"/>
            <a:ext cx="11582398" cy="707886"/>
          </a:xfrm>
          <a:prstGeom prst="rect">
            <a:avLst/>
          </a:prstGeom>
          <a:noFill/>
        </p:spPr>
        <p:txBody>
          <a:bodyPr wrap="square" lIns="91440" tIns="45720" rIns="91440" bIns="45720" rtlCol="0" anchor="t">
            <a:spAutoFit/>
          </a:bodyPr>
          <a:lstStyle/>
          <a:p>
            <a:r>
              <a:rPr lang="en-US" sz="4000" b="1">
                <a:solidFill>
                  <a:srgbClr val="313A3F"/>
                </a:solidFill>
                <a:latin typeface="Arial"/>
                <a:cs typeface="Arial"/>
              </a:rPr>
              <a:t>Partnership &amp; Communication Responses:</a:t>
            </a:r>
            <a:endParaRPr lang="en-US"/>
          </a:p>
        </p:txBody>
      </p:sp>
      <p:sp>
        <p:nvSpPr>
          <p:cNvPr id="13" name="TextBox 12">
            <a:extLst>
              <a:ext uri="{FF2B5EF4-FFF2-40B4-BE49-F238E27FC236}">
                <a16:creationId xmlns:a16="http://schemas.microsoft.com/office/drawing/2014/main" id="{0AF80A53-86E7-0740-8493-FA234A52811A}"/>
              </a:ext>
            </a:extLst>
          </p:cNvPr>
          <p:cNvSpPr txBox="1"/>
          <p:nvPr/>
        </p:nvSpPr>
        <p:spPr>
          <a:xfrm>
            <a:off x="5133000" y="1091331"/>
            <a:ext cx="5541391" cy="6078587"/>
          </a:xfrm>
          <a:prstGeom prst="rect">
            <a:avLst/>
          </a:prstGeom>
          <a:noFill/>
        </p:spPr>
        <p:txBody>
          <a:bodyPr wrap="square" lIns="91440" tIns="45720" rIns="91440" bIns="45720" rtlCol="0" anchor="t">
            <a:spAutoFit/>
          </a:bodyPr>
          <a:lstStyle/>
          <a:p>
            <a:pPr marL="285750" indent="-285750" algn="ctr">
              <a:buFont typeface="Arial"/>
              <a:buChar char="•"/>
            </a:pPr>
            <a:r>
              <a:rPr lang="en-GB" sz="2000" i="1">
                <a:latin typeface="Arial"/>
                <a:cs typeface="Arial"/>
              </a:rPr>
              <a:t>“ I have always found the people working at Victim First engaging, friendly and enthusiastic, a pleasure to work with.''</a:t>
            </a:r>
          </a:p>
          <a:p>
            <a:pPr marL="285750" indent="-285750" algn="ctr">
              <a:buFont typeface="Arial"/>
              <a:buChar char="•"/>
            </a:pPr>
            <a:endParaRPr lang="en-GB" sz="2000" i="1">
              <a:latin typeface="Arial"/>
              <a:cs typeface="Arial"/>
            </a:endParaRPr>
          </a:p>
          <a:p>
            <a:pPr marL="285750" indent="-285750" algn="ctr">
              <a:buFont typeface="Arial"/>
              <a:buChar char="•"/>
            </a:pPr>
            <a:r>
              <a:rPr lang="en-GB" sz="2000" i="1">
                <a:latin typeface="Arial"/>
                <a:cs typeface="Arial"/>
              </a:rPr>
              <a:t>"Great team - very productive and accomplished"</a:t>
            </a:r>
          </a:p>
          <a:p>
            <a:pPr marL="285750" indent="-285750" algn="ctr">
              <a:buFont typeface="Arial"/>
              <a:buChar char="•"/>
            </a:pPr>
            <a:endParaRPr lang="en-GB" sz="2000" i="1">
              <a:latin typeface="Arial"/>
              <a:cs typeface="Arial"/>
            </a:endParaRPr>
          </a:p>
          <a:p>
            <a:pPr marL="285750" indent="-285750" algn="ctr">
              <a:buFont typeface="Arial"/>
              <a:buChar char="•"/>
            </a:pPr>
            <a:r>
              <a:rPr lang="en-GB" sz="2000" i="1">
                <a:latin typeface="Arial"/>
                <a:cs typeface="Arial"/>
              </a:rPr>
              <a:t>"Victim First engages well with partner agencies"</a:t>
            </a:r>
          </a:p>
          <a:p>
            <a:pPr marL="285750" indent="-285750" algn="ctr">
              <a:buFont typeface="Arial"/>
              <a:buChar char="•"/>
            </a:pPr>
            <a:endParaRPr lang="en-GB" sz="2000" i="1">
              <a:latin typeface="Arial"/>
              <a:cs typeface="Arial"/>
            </a:endParaRPr>
          </a:p>
          <a:p>
            <a:pPr marL="285750" indent="-285750" algn="ctr">
              <a:buFont typeface="Arial"/>
              <a:buChar char="•"/>
            </a:pPr>
            <a:r>
              <a:rPr lang="en-GB" sz="2000" i="1">
                <a:latin typeface="Arial"/>
                <a:cs typeface="Arial"/>
              </a:rPr>
              <a:t>"Your social media is always good!"</a:t>
            </a:r>
          </a:p>
          <a:p>
            <a:pPr marL="285750" indent="-285750" algn="ctr">
              <a:buFont typeface="Arial"/>
              <a:buChar char="•"/>
            </a:pPr>
            <a:endParaRPr lang="en-GB" sz="2000" i="1">
              <a:latin typeface="Arial"/>
              <a:cs typeface="Arial"/>
            </a:endParaRPr>
          </a:p>
          <a:p>
            <a:pPr marL="285750" indent="-285750" algn="ctr">
              <a:buFont typeface="Arial"/>
              <a:buChar char="•"/>
            </a:pPr>
            <a:r>
              <a:rPr lang="en-GB" sz="2000" i="1">
                <a:solidFill>
                  <a:srgbClr val="000000"/>
                </a:solidFill>
                <a:latin typeface="Arial"/>
                <a:cs typeface="Arial"/>
              </a:rPr>
              <a:t>"The team are all extremely knowledgeable, friendly and provide fantastic support. The team are professional and great at communicating." </a:t>
            </a:r>
          </a:p>
          <a:p>
            <a:pPr algn="ctr"/>
            <a:endParaRPr lang="en-GB" sz="1500" i="1">
              <a:solidFill>
                <a:srgbClr val="FFFFFF"/>
              </a:solidFill>
              <a:latin typeface="Arial" panose="020B0604020202020204" pitchFamily="34" charset="0"/>
              <a:cs typeface="Arial" panose="020B0604020202020204" pitchFamily="34" charset="0"/>
            </a:endParaRPr>
          </a:p>
          <a:p>
            <a:pPr algn="ctr"/>
            <a:endParaRPr lang="en-GB" sz="1500" i="1">
              <a:solidFill>
                <a:schemeClr val="bg1"/>
              </a:solidFill>
              <a:latin typeface="Arial" panose="020B0604020202020204" pitchFamily="34" charset="0"/>
              <a:cs typeface="Arial" panose="020B0604020202020204" pitchFamily="34" charset="0"/>
            </a:endParaRPr>
          </a:p>
          <a:p>
            <a:pPr algn="ctr"/>
            <a:endParaRPr lang="en-GB" sz="1500" i="1">
              <a:solidFill>
                <a:schemeClr val="bg1"/>
              </a:solidFill>
              <a:latin typeface="Arial" panose="020B0604020202020204" pitchFamily="34" charset="0"/>
              <a:cs typeface="Arial" panose="020B0604020202020204" pitchFamily="34" charset="0"/>
            </a:endParaRPr>
          </a:p>
          <a:p>
            <a:endParaRPr lang="en-US" sz="2400">
              <a:solidFill>
                <a:schemeClr val="bg1"/>
              </a:solidFill>
              <a:latin typeface="Arial" panose="020B0604020202020204" pitchFamily="34" charset="0"/>
              <a:cs typeface="Arial" panose="020B0604020202020204" pitchFamily="34" charset="0"/>
            </a:endParaRPr>
          </a:p>
        </p:txBody>
      </p:sp>
      <p:sp>
        <p:nvSpPr>
          <p:cNvPr id="3" name="TextBox 2">
            <a:extLst>
              <a:ext uri="{FF2B5EF4-FFF2-40B4-BE49-F238E27FC236}">
                <a16:creationId xmlns:a16="http://schemas.microsoft.com/office/drawing/2014/main" id="{3D55F07D-9DE1-48CD-743D-859720053469}"/>
              </a:ext>
            </a:extLst>
          </p:cNvPr>
          <p:cNvSpPr txBox="1"/>
          <p:nvPr/>
        </p:nvSpPr>
        <p:spPr>
          <a:xfrm>
            <a:off x="152401" y="1020971"/>
            <a:ext cx="4849257" cy="5601533"/>
          </a:xfrm>
          <a:prstGeom prst="rect">
            <a:avLst/>
          </a:prstGeom>
          <a:noFill/>
        </p:spPr>
        <p:txBody>
          <a:bodyPr wrap="square" lIns="91440" tIns="45720" rIns="91440" bIns="45720" rtlCol="0" anchor="t">
            <a:spAutoFit/>
          </a:bodyPr>
          <a:lstStyle/>
          <a:p>
            <a:pPr algn="ctr"/>
            <a:r>
              <a:rPr lang="en-GB" sz="3600" b="1">
                <a:solidFill>
                  <a:srgbClr val="00B05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100% </a:t>
            </a:r>
          </a:p>
          <a:p>
            <a:pPr algn="ctr"/>
            <a:r>
              <a:rPr lang="en-US">
                <a:latin typeface="Calibri"/>
                <a:ea typeface="Calibri"/>
                <a:cs typeface="Calibri"/>
              </a:rPr>
              <a:t>of respondents agreed Victim First is </a:t>
            </a:r>
            <a:r>
              <a:rPr lang="en-US" b="1">
                <a:latin typeface="Calibri"/>
                <a:ea typeface="Calibri"/>
                <a:cs typeface="Calibri"/>
              </a:rPr>
              <a:t>accessible and contactable</a:t>
            </a:r>
            <a:endParaRPr lang="en-US"/>
          </a:p>
          <a:p>
            <a:pPr algn="ctr"/>
            <a:endParaRPr lang="en-US" sz="1600" b="1">
              <a:solidFill>
                <a:srgbClr val="00B05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p>
            <a:pPr algn="ctr"/>
            <a:r>
              <a:rPr lang="en-GB" sz="3600" b="1">
                <a:solidFill>
                  <a:srgbClr val="00B05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100% </a:t>
            </a:r>
          </a:p>
          <a:p>
            <a:pPr algn="ctr"/>
            <a:r>
              <a:rPr lang="en-GB" sz="1600">
                <a:latin typeface="Arial"/>
                <a:cs typeface="Arial"/>
              </a:rPr>
              <a:t>of respondents feel </a:t>
            </a:r>
            <a:r>
              <a:rPr lang="en-GB" sz="1600" b="1">
                <a:latin typeface="Arial"/>
                <a:cs typeface="Arial"/>
              </a:rPr>
              <a:t>communication is appropriate and effective </a:t>
            </a:r>
            <a:endParaRPr lang="en-GB" sz="1600" b="1">
              <a:latin typeface="Arial" panose="020B0604020202020204" pitchFamily="34" charset="0"/>
              <a:cs typeface="Arial" panose="020B0604020202020204" pitchFamily="34" charset="0"/>
            </a:endParaRPr>
          </a:p>
          <a:p>
            <a:pPr algn="ctr"/>
            <a:endParaRPr lang="en-GB" sz="1600">
              <a:latin typeface="Arial" panose="020B0604020202020204" pitchFamily="34" charset="0"/>
              <a:cs typeface="Arial" panose="020B0604020202020204" pitchFamily="34" charset="0"/>
            </a:endParaRPr>
          </a:p>
          <a:p>
            <a:pPr algn="ctr"/>
            <a:r>
              <a:rPr lang="en-GB" sz="3600" b="1">
                <a:solidFill>
                  <a:srgbClr val="00B050"/>
                </a:solidFill>
                <a:effectLst>
                  <a:outerShdw blurRad="38100" dist="38100" dir="2700000" algn="tl">
                    <a:srgbClr val="000000">
                      <a:alpha val="43137"/>
                    </a:srgbClr>
                  </a:outerShdw>
                </a:effectLst>
                <a:latin typeface="Arial"/>
                <a:cs typeface="Arial"/>
              </a:rPr>
              <a:t>100%</a:t>
            </a:r>
            <a:endParaRPr lang="en-GB" sz="3600" b="1">
              <a:solidFill>
                <a:srgbClr val="00B05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p>
            <a:pPr algn="ctr"/>
            <a:r>
              <a:rPr lang="en-GB" sz="1600">
                <a:latin typeface="Arial"/>
                <a:cs typeface="Arial"/>
              </a:rPr>
              <a:t>of respondents feel Victim First shows a </a:t>
            </a:r>
            <a:r>
              <a:rPr lang="en-GB" sz="1600" b="1">
                <a:latin typeface="Arial"/>
                <a:cs typeface="Arial"/>
              </a:rPr>
              <a:t>willingness to engage and work with partners</a:t>
            </a:r>
            <a:endParaRPr lang="en-GB" sz="1600">
              <a:latin typeface="Arial"/>
              <a:cs typeface="Arial"/>
            </a:endParaRPr>
          </a:p>
          <a:p>
            <a:pPr algn="ctr"/>
            <a:r>
              <a:rPr lang="en-GB" sz="1600">
                <a:latin typeface="Arial" panose="020B0604020202020204" pitchFamily="34" charset="0"/>
                <a:cs typeface="Arial" panose="020B0604020202020204" pitchFamily="34" charset="0"/>
              </a:rPr>
              <a:t> </a:t>
            </a:r>
          </a:p>
          <a:p>
            <a:pPr algn="ctr"/>
            <a:r>
              <a:rPr lang="en-GB" sz="3600" b="1">
                <a:solidFill>
                  <a:srgbClr val="00B050"/>
                </a:solidFill>
                <a:effectLst>
                  <a:outerShdw blurRad="38100" dist="38100" dir="2700000" algn="tl">
                    <a:srgbClr val="000000">
                      <a:alpha val="43137"/>
                    </a:srgbClr>
                  </a:outerShdw>
                </a:effectLst>
                <a:latin typeface="Arial"/>
                <a:cs typeface="Arial"/>
              </a:rPr>
              <a:t>80% </a:t>
            </a:r>
          </a:p>
          <a:p>
            <a:pPr algn="ctr"/>
            <a:r>
              <a:rPr lang="en-GB" sz="1600">
                <a:latin typeface="Arial"/>
                <a:cs typeface="Arial"/>
              </a:rPr>
              <a:t>of respondents agreed that Victim First has a </a:t>
            </a:r>
            <a:r>
              <a:rPr lang="en-GB" sz="1600" b="1">
                <a:latin typeface="Arial"/>
                <a:cs typeface="Arial"/>
              </a:rPr>
              <a:t>strong presence within the community</a:t>
            </a:r>
            <a:r>
              <a:rPr lang="en-GB" sz="1600">
                <a:latin typeface="Arial"/>
                <a:cs typeface="Arial"/>
              </a:rPr>
              <a:t> (20% neutral)</a:t>
            </a:r>
          </a:p>
          <a:p>
            <a:endParaRPr lang="en-GB">
              <a:latin typeface="Arial" panose="020B0604020202020204" pitchFamily="34" charset="0"/>
              <a:cs typeface="Arial" panose="020B0604020202020204" pitchFamily="34" charset="0"/>
            </a:endParaRPr>
          </a:p>
        </p:txBody>
      </p:sp>
      <p:sp>
        <p:nvSpPr>
          <p:cNvPr id="4" name="Rectangle 3">
            <a:extLst>
              <a:ext uri="{FF2B5EF4-FFF2-40B4-BE49-F238E27FC236}">
                <a16:creationId xmlns:a16="http://schemas.microsoft.com/office/drawing/2014/main" id="{EC96AE54-F436-3178-D208-3D8E14E4BD0A}"/>
              </a:ext>
            </a:extLst>
          </p:cNvPr>
          <p:cNvSpPr/>
          <p:nvPr/>
        </p:nvSpPr>
        <p:spPr>
          <a:xfrm>
            <a:off x="5133000" y="1020971"/>
            <a:ext cx="5541391" cy="5480866"/>
          </a:xfrm>
          <a:prstGeom prst="rect">
            <a:avLst/>
          </a:prstGeom>
          <a:solidFill>
            <a:srgbClr val="2B768A">
              <a:alpha val="32157"/>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04709805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descr="Shape&#10;&#10;Description automatically generated with medium confidence">
            <a:extLst>
              <a:ext uri="{FF2B5EF4-FFF2-40B4-BE49-F238E27FC236}">
                <a16:creationId xmlns:a16="http://schemas.microsoft.com/office/drawing/2014/main" id="{95842F77-357D-4A15-B079-8F60F676123F}"/>
              </a:ext>
            </a:extLst>
          </p:cNvPr>
          <p:cNvPicPr>
            <a:picLocks noChangeAspect="1"/>
          </p:cNvPicPr>
          <p:nvPr/>
        </p:nvPicPr>
        <p:blipFill>
          <a:blip r:embed="rId3"/>
          <a:stretch>
            <a:fillRect/>
          </a:stretch>
        </p:blipFill>
        <p:spPr>
          <a:xfrm>
            <a:off x="0" y="0"/>
            <a:ext cx="12192000" cy="6858000"/>
          </a:xfrm>
          <a:prstGeom prst="rect">
            <a:avLst/>
          </a:prstGeom>
        </p:spPr>
      </p:pic>
      <p:sp>
        <p:nvSpPr>
          <p:cNvPr id="12" name="TextBox 11">
            <a:extLst>
              <a:ext uri="{FF2B5EF4-FFF2-40B4-BE49-F238E27FC236}">
                <a16:creationId xmlns:a16="http://schemas.microsoft.com/office/drawing/2014/main" id="{4119EE60-0CE4-692B-9172-37EA414EB80E}"/>
              </a:ext>
            </a:extLst>
          </p:cNvPr>
          <p:cNvSpPr txBox="1"/>
          <p:nvPr/>
        </p:nvSpPr>
        <p:spPr>
          <a:xfrm>
            <a:off x="304801" y="160229"/>
            <a:ext cx="8586649" cy="923330"/>
          </a:xfrm>
          <a:prstGeom prst="rect">
            <a:avLst/>
          </a:prstGeom>
          <a:noFill/>
        </p:spPr>
        <p:txBody>
          <a:bodyPr wrap="square" rtlCol="0">
            <a:spAutoFit/>
          </a:bodyPr>
          <a:lstStyle/>
          <a:p>
            <a:r>
              <a:rPr lang="en-US" sz="5400" b="1">
                <a:latin typeface="Arial" panose="020B0604020202020204" pitchFamily="34" charset="0"/>
                <a:cs typeface="Arial" panose="020B0604020202020204" pitchFamily="34" charset="0"/>
              </a:rPr>
              <a:t>Service User Feedback</a:t>
            </a:r>
          </a:p>
        </p:txBody>
      </p:sp>
      <p:sp>
        <p:nvSpPr>
          <p:cNvPr id="3" name="TextBox 2">
            <a:extLst>
              <a:ext uri="{FF2B5EF4-FFF2-40B4-BE49-F238E27FC236}">
                <a16:creationId xmlns:a16="http://schemas.microsoft.com/office/drawing/2014/main" id="{451E2F79-C96E-455E-99EE-7D7A72CA4FBD}"/>
              </a:ext>
            </a:extLst>
          </p:cNvPr>
          <p:cNvSpPr txBox="1"/>
          <p:nvPr/>
        </p:nvSpPr>
        <p:spPr>
          <a:xfrm>
            <a:off x="5234125" y="1090273"/>
            <a:ext cx="5521332" cy="5355312"/>
          </a:xfrm>
          <a:prstGeom prst="rect">
            <a:avLst/>
          </a:prstGeom>
          <a:noFill/>
        </p:spPr>
        <p:txBody>
          <a:bodyPr wrap="square" lIns="91440" tIns="45720" rIns="91440" bIns="45720" rtlCol="0" anchor="t">
            <a:spAutoFit/>
          </a:bodyPr>
          <a:lstStyle/>
          <a:p>
            <a:pPr algn="ctr"/>
            <a:r>
              <a:rPr lang="en-GB" b="1">
                <a:highlight>
                  <a:srgbClr val="FFFFFF"/>
                </a:highlight>
                <a:latin typeface="Calibri Light"/>
                <a:ea typeface="Calibri Light"/>
                <a:cs typeface="Calibri Light"/>
              </a:rPr>
              <a:t>"She made me feel heard, understood and more importantly the priceless opportunity for me and my girl to finally feel safe and protected in our own home again.  I owe her everything for giving me back my peace of mind and some independence at such a difficult time"</a:t>
            </a:r>
          </a:p>
          <a:p>
            <a:pPr algn="ctr"/>
            <a:r>
              <a:rPr lang="en-GB" i="1">
                <a:latin typeface="Calibri Light"/>
                <a:ea typeface="Calibri Light"/>
                <a:cs typeface="Calibri Light"/>
              </a:rPr>
              <a:t>Adult Service User </a:t>
            </a:r>
          </a:p>
          <a:p>
            <a:pPr algn="ctr"/>
            <a:endParaRPr lang="en-GB">
              <a:latin typeface="Calibri Light"/>
              <a:ea typeface="Calibri Light"/>
              <a:cs typeface="Calibri Light"/>
            </a:endParaRPr>
          </a:p>
          <a:p>
            <a:pPr algn="ctr"/>
            <a:r>
              <a:rPr lang="en-US" b="1">
                <a:solidFill>
                  <a:srgbClr val="242424"/>
                </a:solidFill>
                <a:highlight>
                  <a:srgbClr val="FFFFFF"/>
                </a:highlight>
                <a:latin typeface="Calibri Light"/>
                <a:ea typeface="Calibri Light"/>
                <a:cs typeface="Calibri Light"/>
              </a:rPr>
              <a:t>"Cared about how I was feeling. Answered many of my ‘why?’ questions. Helped me understand that the trial verdict wasn’t my fault. Helped me regain my confidence to face the world again"</a:t>
            </a:r>
          </a:p>
          <a:p>
            <a:pPr algn="ctr"/>
            <a:r>
              <a:rPr lang="en-GB" i="1">
                <a:latin typeface="Calibri Light"/>
                <a:ea typeface="Calibri Light"/>
                <a:cs typeface="Calibri Light"/>
              </a:rPr>
              <a:t>Adult Service User </a:t>
            </a:r>
          </a:p>
          <a:p>
            <a:pPr algn="ctr"/>
            <a:endParaRPr lang="en-GB">
              <a:latin typeface="Calibri Light"/>
              <a:ea typeface="Calibri Light"/>
              <a:cs typeface="Calibri Light"/>
            </a:endParaRPr>
          </a:p>
          <a:p>
            <a:pPr algn="ctr"/>
            <a:r>
              <a:rPr lang="en-GB" b="1">
                <a:solidFill>
                  <a:srgbClr val="242424"/>
                </a:solidFill>
                <a:highlight>
                  <a:srgbClr val="FFFFFF"/>
                </a:highlight>
                <a:latin typeface="Calibri Light"/>
                <a:ea typeface="Calibri Light"/>
                <a:cs typeface="Calibri Light"/>
              </a:rPr>
              <a:t>"Extremely helpful and supportive both now and for the future"</a:t>
            </a:r>
          </a:p>
          <a:p>
            <a:pPr algn="ctr"/>
            <a:r>
              <a:rPr lang="en-GB" i="1">
                <a:solidFill>
                  <a:srgbClr val="242424"/>
                </a:solidFill>
                <a:highlight>
                  <a:srgbClr val="FFFFFF"/>
                </a:highlight>
                <a:latin typeface="Calibri Light"/>
                <a:ea typeface="Calibri Light"/>
                <a:cs typeface="Calibri Light"/>
              </a:rPr>
              <a:t>Adult service user </a:t>
            </a:r>
          </a:p>
          <a:p>
            <a:pPr algn="ctr"/>
            <a:endParaRPr lang="en-GB">
              <a:latin typeface="Calibri Light"/>
              <a:ea typeface="Calibri Light"/>
              <a:cs typeface="Calibri Light"/>
            </a:endParaRPr>
          </a:p>
          <a:p>
            <a:pPr algn="ctr"/>
            <a:r>
              <a:rPr lang="en-US" b="1">
                <a:highlight>
                  <a:srgbClr val="FFFFFF"/>
                </a:highlight>
                <a:latin typeface="Calibri Light"/>
                <a:ea typeface="Calibri Light"/>
                <a:cs typeface="Calibri Light"/>
              </a:rPr>
              <a:t>"Understanding what happened wasn’t my fault"</a:t>
            </a:r>
            <a:endParaRPr lang="en-US" b="1">
              <a:latin typeface="Calibri Light"/>
              <a:ea typeface="Calibri Light"/>
              <a:cs typeface="Calibri Light"/>
            </a:endParaRPr>
          </a:p>
          <a:p>
            <a:pPr algn="ctr"/>
            <a:r>
              <a:rPr lang="en-GB" i="1">
                <a:latin typeface="Calibri Light"/>
                <a:ea typeface="Calibri Light"/>
                <a:cs typeface="Calibri Light"/>
              </a:rPr>
              <a:t>CYP Service User </a:t>
            </a:r>
          </a:p>
        </p:txBody>
      </p:sp>
      <p:sp>
        <p:nvSpPr>
          <p:cNvPr id="4" name="Rectangle 3">
            <a:extLst>
              <a:ext uri="{FF2B5EF4-FFF2-40B4-BE49-F238E27FC236}">
                <a16:creationId xmlns:a16="http://schemas.microsoft.com/office/drawing/2014/main" id="{209E7F6D-ECD1-46C8-AAF8-9412F6F01AA0}"/>
              </a:ext>
            </a:extLst>
          </p:cNvPr>
          <p:cNvSpPr/>
          <p:nvPr/>
        </p:nvSpPr>
        <p:spPr>
          <a:xfrm>
            <a:off x="357324" y="2273393"/>
            <a:ext cx="4561489" cy="2421085"/>
          </a:xfrm>
          <a:prstGeom prst="rect">
            <a:avLst/>
          </a:prstGeom>
          <a:solidFill>
            <a:srgbClr val="FFC000">
              <a:alpha val="32157"/>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extBox 1">
            <a:extLst>
              <a:ext uri="{FF2B5EF4-FFF2-40B4-BE49-F238E27FC236}">
                <a16:creationId xmlns:a16="http://schemas.microsoft.com/office/drawing/2014/main" id="{81330DE4-5D94-8B66-CAB9-0E9A403009E8}"/>
              </a:ext>
            </a:extLst>
          </p:cNvPr>
          <p:cNvSpPr txBox="1"/>
          <p:nvPr/>
        </p:nvSpPr>
        <p:spPr>
          <a:xfrm>
            <a:off x="581781" y="2474255"/>
            <a:ext cx="3962400" cy="1754326"/>
          </a:xfrm>
          <a:prstGeom prst="rect">
            <a:avLst/>
          </a:prstGeom>
          <a:noFill/>
        </p:spPr>
        <p:txBody>
          <a:bodyPr wrap="square" lIns="91440" tIns="45720" rIns="91440" bIns="45720" rtlCol="0" anchor="t">
            <a:spAutoFit/>
          </a:bodyPr>
          <a:lstStyle/>
          <a:p>
            <a:pPr algn="ctr"/>
            <a:r>
              <a:rPr lang="en-US" sz="3600" b="1">
                <a:latin typeface="Arial"/>
                <a:cs typeface="Arial"/>
              </a:rPr>
              <a:t>190 </a:t>
            </a:r>
            <a:endParaRPr lang="en-US" sz="3600" b="1">
              <a:latin typeface="Arial" panose="020B0604020202020204" pitchFamily="34" charset="0"/>
              <a:cs typeface="Arial" panose="020B0604020202020204" pitchFamily="34" charset="0"/>
            </a:endParaRPr>
          </a:p>
          <a:p>
            <a:pPr algn="ctr"/>
            <a:r>
              <a:rPr lang="en-US">
                <a:latin typeface="Arial" panose="020B0604020202020204" pitchFamily="34" charset="0"/>
                <a:cs typeface="Arial" panose="020B0604020202020204" pitchFamily="34" charset="0"/>
              </a:rPr>
              <a:t>of our service users said </a:t>
            </a:r>
          </a:p>
          <a:p>
            <a:pPr algn="ctr"/>
            <a:r>
              <a:rPr lang="en-US">
                <a:latin typeface="Arial" panose="020B0604020202020204" pitchFamily="34" charset="0"/>
                <a:cs typeface="Arial" panose="020B0604020202020204" pitchFamily="34" charset="0"/>
              </a:rPr>
              <a:t>that they were </a:t>
            </a:r>
            <a:r>
              <a:rPr lang="en-US" b="1">
                <a:latin typeface="Arial" panose="020B0604020202020204" pitchFamily="34" charset="0"/>
                <a:cs typeface="Arial" panose="020B0604020202020204" pitchFamily="34" charset="0"/>
              </a:rPr>
              <a:t>satisfied</a:t>
            </a:r>
            <a:r>
              <a:rPr lang="en-US">
                <a:latin typeface="Arial" panose="020B0604020202020204" pitchFamily="34" charset="0"/>
                <a:cs typeface="Arial" panose="020B0604020202020204" pitchFamily="34" charset="0"/>
              </a:rPr>
              <a:t> with the support they received from </a:t>
            </a:r>
          </a:p>
          <a:p>
            <a:pPr algn="ctr"/>
            <a:r>
              <a:rPr lang="en-US">
                <a:latin typeface="Arial" panose="020B0604020202020204" pitchFamily="34" charset="0"/>
                <a:cs typeface="Arial" panose="020B0604020202020204" pitchFamily="34" charset="0"/>
              </a:rPr>
              <a:t>Victim First </a:t>
            </a:r>
            <a:endParaRPr lang="en-GB">
              <a:latin typeface="Arial" panose="020B0604020202020204" pitchFamily="34" charset="0"/>
              <a:cs typeface="Arial" panose="020B0604020202020204" pitchFamily="34" charset="0"/>
            </a:endParaRPr>
          </a:p>
        </p:txBody>
      </p:sp>
      <p:grpSp>
        <p:nvGrpSpPr>
          <p:cNvPr id="11" name="Group 10">
            <a:extLst>
              <a:ext uri="{FF2B5EF4-FFF2-40B4-BE49-F238E27FC236}">
                <a16:creationId xmlns:a16="http://schemas.microsoft.com/office/drawing/2014/main" id="{F2BADA8C-6238-BA81-EB6B-C205B37E18B1}"/>
              </a:ext>
            </a:extLst>
          </p:cNvPr>
          <p:cNvGrpSpPr/>
          <p:nvPr/>
        </p:nvGrpSpPr>
        <p:grpSpPr>
          <a:xfrm rot="21069321">
            <a:off x="4019264" y="1903780"/>
            <a:ext cx="1273519" cy="2861182"/>
            <a:chOff x="3951889" y="2844013"/>
            <a:chExt cx="1273519" cy="2861182"/>
          </a:xfrm>
        </p:grpSpPr>
        <p:pic>
          <p:nvPicPr>
            <p:cNvPr id="6" name="Graphic 5" descr="Stars with solid fill">
              <a:extLst>
                <a:ext uri="{FF2B5EF4-FFF2-40B4-BE49-F238E27FC236}">
                  <a16:creationId xmlns:a16="http://schemas.microsoft.com/office/drawing/2014/main" id="{18E35EA4-ED46-B649-134C-B457A18446D7}"/>
                </a:ext>
              </a:extLst>
            </p:cNvPr>
            <p:cNvPicPr>
              <a:picLocks noChangeAspect="1"/>
            </p:cNvPicPr>
            <p:nvPr/>
          </p:nvPicPr>
          <p:blipFill>
            <a:blip>
              <a:extLst>
                <a:ext uri="{96DAC541-7B7A-43D3-8B79-37D633B846F1}">
                  <asvg:svgBlip xmlns:asvg="http://schemas.microsoft.com/office/drawing/2016/SVG/main" r:embed="rId4"/>
                </a:ext>
              </a:extLst>
            </a:blip>
            <a:stretch>
              <a:fillRect/>
            </a:stretch>
          </p:blipFill>
          <p:spPr>
            <a:xfrm rot="10800000">
              <a:off x="4311008" y="4790795"/>
              <a:ext cx="914400" cy="914400"/>
            </a:xfrm>
            <a:prstGeom prst="rect">
              <a:avLst/>
            </a:prstGeom>
          </p:spPr>
        </p:pic>
        <p:pic>
          <p:nvPicPr>
            <p:cNvPr id="5" name="Graphic 4" descr="Stars with solid fill">
              <a:extLst>
                <a:ext uri="{FF2B5EF4-FFF2-40B4-BE49-F238E27FC236}">
                  <a16:creationId xmlns:a16="http://schemas.microsoft.com/office/drawing/2014/main" id="{04DC6405-D9A2-F01E-1642-24484D5855F2}"/>
                </a:ext>
              </a:extLst>
            </p:cNvPr>
            <p:cNvPicPr>
              <a:picLocks noChangeAspect="1"/>
            </p:cNvPicPr>
            <p:nvPr/>
          </p:nvPicPr>
          <p:blipFill>
            <a:blip>
              <a:extLst>
                <a:ext uri="{96DAC541-7B7A-43D3-8B79-37D633B846F1}">
                  <asvg:svgBlip xmlns:asvg="http://schemas.microsoft.com/office/drawing/2016/SVG/main" r:embed="rId4"/>
                </a:ext>
              </a:extLst>
            </a:blip>
            <a:stretch>
              <a:fillRect/>
            </a:stretch>
          </p:blipFill>
          <p:spPr>
            <a:xfrm rot="11988660">
              <a:off x="4138424" y="3556896"/>
              <a:ext cx="914400" cy="914400"/>
            </a:xfrm>
            <a:prstGeom prst="rect">
              <a:avLst/>
            </a:prstGeom>
          </p:spPr>
        </p:pic>
        <p:pic>
          <p:nvPicPr>
            <p:cNvPr id="7" name="Graphic 6" descr="Stars with solid fill">
              <a:extLst>
                <a:ext uri="{FF2B5EF4-FFF2-40B4-BE49-F238E27FC236}">
                  <a16:creationId xmlns:a16="http://schemas.microsoft.com/office/drawing/2014/main" id="{0D43284A-C39E-66BD-B3CC-3A0555AA620E}"/>
                </a:ext>
              </a:extLst>
            </p:cNvPr>
            <p:cNvPicPr>
              <a:picLocks noChangeAspect="1"/>
            </p:cNvPicPr>
            <p:nvPr/>
          </p:nvPicPr>
          <p:blipFill>
            <a:blip>
              <a:extLst>
                <a:ext uri="{96DAC541-7B7A-43D3-8B79-37D633B846F1}">
                  <asvg:svgBlip xmlns:asvg="http://schemas.microsoft.com/office/drawing/2016/SVG/main" r:embed="rId4"/>
                </a:ext>
              </a:extLst>
            </a:blip>
            <a:stretch>
              <a:fillRect/>
            </a:stretch>
          </p:blipFill>
          <p:spPr>
            <a:xfrm>
              <a:off x="4079266" y="4177446"/>
              <a:ext cx="914400" cy="914400"/>
            </a:xfrm>
            <a:prstGeom prst="rect">
              <a:avLst/>
            </a:prstGeom>
          </p:spPr>
        </p:pic>
        <p:pic>
          <p:nvPicPr>
            <p:cNvPr id="8" name="Graphic 7" descr="Stars with solid fill">
              <a:extLst>
                <a:ext uri="{FF2B5EF4-FFF2-40B4-BE49-F238E27FC236}">
                  <a16:creationId xmlns:a16="http://schemas.microsoft.com/office/drawing/2014/main" id="{5C51318B-3C01-346F-8F11-12F836926613}"/>
                </a:ext>
              </a:extLst>
            </p:cNvPr>
            <p:cNvPicPr>
              <a:picLocks noChangeAspect="1"/>
            </p:cNvPicPr>
            <p:nvPr/>
          </p:nvPicPr>
          <p:blipFill>
            <a:blip>
              <a:extLst>
                <a:ext uri="{96DAC541-7B7A-43D3-8B79-37D633B846F1}">
                  <asvg:svgBlip xmlns:asvg="http://schemas.microsoft.com/office/drawing/2016/SVG/main" r:embed="rId4"/>
                </a:ext>
              </a:extLst>
            </a:blip>
            <a:stretch>
              <a:fillRect/>
            </a:stretch>
          </p:blipFill>
          <p:spPr>
            <a:xfrm>
              <a:off x="3951889" y="2844013"/>
              <a:ext cx="914400" cy="914400"/>
            </a:xfrm>
            <a:prstGeom prst="rect">
              <a:avLst/>
            </a:prstGeom>
          </p:spPr>
        </p:pic>
      </p:grpSp>
    </p:spTree>
    <p:extLst>
      <p:ext uri="{BB962C8B-B14F-4D97-AF65-F5344CB8AC3E}">
        <p14:creationId xmlns:p14="http://schemas.microsoft.com/office/powerpoint/2010/main" val="64998366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70015A8-709E-C00A-734F-61E061955828}"/>
            </a:ext>
          </a:extLst>
        </p:cNvPr>
        <p:cNvGrpSpPr/>
        <p:nvPr/>
      </p:nvGrpSpPr>
      <p:grpSpPr>
        <a:xfrm>
          <a:off x="0" y="0"/>
          <a:ext cx="0" cy="0"/>
          <a:chOff x="0" y="0"/>
          <a:chExt cx="0" cy="0"/>
        </a:xfrm>
      </p:grpSpPr>
      <p:pic>
        <p:nvPicPr>
          <p:cNvPr id="3" name="Picture 2" descr="Shape&#10;&#10;Description automatically generated with medium confidence">
            <a:extLst>
              <a:ext uri="{FF2B5EF4-FFF2-40B4-BE49-F238E27FC236}">
                <a16:creationId xmlns:a16="http://schemas.microsoft.com/office/drawing/2014/main" id="{A906DBD4-5C53-9DA3-4433-817A39581C2E}"/>
              </a:ext>
            </a:extLst>
          </p:cNvPr>
          <p:cNvPicPr>
            <a:picLocks noChangeAspect="1"/>
          </p:cNvPicPr>
          <p:nvPr/>
        </p:nvPicPr>
        <p:blipFill>
          <a:blip r:embed="rId2"/>
          <a:stretch>
            <a:fillRect/>
          </a:stretch>
        </p:blipFill>
        <p:spPr>
          <a:xfrm>
            <a:off x="0" y="0"/>
            <a:ext cx="12192000" cy="6858000"/>
          </a:xfrm>
          <a:prstGeom prst="rect">
            <a:avLst/>
          </a:prstGeom>
        </p:spPr>
      </p:pic>
      <p:sp>
        <p:nvSpPr>
          <p:cNvPr id="10" name="TextBox 9">
            <a:extLst>
              <a:ext uri="{FF2B5EF4-FFF2-40B4-BE49-F238E27FC236}">
                <a16:creationId xmlns:a16="http://schemas.microsoft.com/office/drawing/2014/main" id="{F4C956B6-A8A0-DA67-9F9F-0651B23900AB}"/>
              </a:ext>
            </a:extLst>
          </p:cNvPr>
          <p:cNvSpPr txBox="1"/>
          <p:nvPr/>
        </p:nvSpPr>
        <p:spPr>
          <a:xfrm>
            <a:off x="304802" y="322585"/>
            <a:ext cx="7482346" cy="923330"/>
          </a:xfrm>
          <a:prstGeom prst="rect">
            <a:avLst/>
          </a:prstGeom>
          <a:noFill/>
        </p:spPr>
        <p:txBody>
          <a:bodyPr wrap="square" rtlCol="0">
            <a:spAutoFit/>
          </a:bodyPr>
          <a:lstStyle/>
          <a:p>
            <a:r>
              <a:rPr lang="en-US" sz="5400" b="1">
                <a:solidFill>
                  <a:srgbClr val="313A3F"/>
                </a:solidFill>
                <a:latin typeface="Arial" panose="020B0604020202020204" pitchFamily="34" charset="0"/>
                <a:cs typeface="Arial" panose="020B0604020202020204" pitchFamily="34" charset="0"/>
              </a:rPr>
              <a:t>Victim First Futures </a:t>
            </a:r>
          </a:p>
        </p:txBody>
      </p:sp>
      <p:sp>
        <p:nvSpPr>
          <p:cNvPr id="11" name="TextBox 10">
            <a:extLst>
              <a:ext uri="{FF2B5EF4-FFF2-40B4-BE49-F238E27FC236}">
                <a16:creationId xmlns:a16="http://schemas.microsoft.com/office/drawing/2014/main" id="{79D08511-9D81-59E2-2542-5ABA3B4FDB53}"/>
              </a:ext>
            </a:extLst>
          </p:cNvPr>
          <p:cNvSpPr txBox="1"/>
          <p:nvPr/>
        </p:nvSpPr>
        <p:spPr>
          <a:xfrm>
            <a:off x="417097" y="1568500"/>
            <a:ext cx="3643626" cy="4278094"/>
          </a:xfrm>
          <a:prstGeom prst="rect">
            <a:avLst/>
          </a:prstGeom>
          <a:noFill/>
        </p:spPr>
        <p:txBody>
          <a:bodyPr wrap="square" lIns="91440" tIns="45720" rIns="91440" bIns="45720" rtlCol="0" anchor="t">
            <a:spAutoFit/>
          </a:bodyPr>
          <a:lstStyle/>
          <a:p>
            <a:pPr algn="ctr"/>
            <a:r>
              <a:rPr lang="en-US" sz="2400">
                <a:solidFill>
                  <a:srgbClr val="313A3F"/>
                </a:solidFill>
                <a:latin typeface="Arial" panose="020B0604020202020204" pitchFamily="34" charset="0"/>
                <a:cs typeface="Arial" panose="020B0604020202020204" pitchFamily="34" charset="0"/>
              </a:rPr>
              <a:t>We received </a:t>
            </a:r>
          </a:p>
          <a:p>
            <a:pPr algn="ctr"/>
            <a:r>
              <a:rPr lang="en-US" sz="2800" b="1">
                <a:solidFill>
                  <a:srgbClr val="313A3F"/>
                </a:solidFill>
                <a:latin typeface="Arial" panose="020B0604020202020204" pitchFamily="34" charset="0"/>
                <a:cs typeface="Arial" panose="020B0604020202020204" pitchFamily="34" charset="0"/>
              </a:rPr>
              <a:t>839</a:t>
            </a:r>
          </a:p>
          <a:p>
            <a:pPr algn="ctr"/>
            <a:r>
              <a:rPr lang="en-US" sz="2400">
                <a:solidFill>
                  <a:srgbClr val="313A3F"/>
                </a:solidFill>
                <a:latin typeface="Arial" panose="020B0604020202020204" pitchFamily="34" charset="0"/>
                <a:cs typeface="Arial" panose="020B0604020202020204" pitchFamily="34" charset="0"/>
              </a:rPr>
              <a:t> referrals where the victim is under 18 years old. </a:t>
            </a:r>
          </a:p>
          <a:p>
            <a:pPr algn="ctr"/>
            <a:endParaRPr lang="en-US" sz="2400">
              <a:solidFill>
                <a:srgbClr val="313A3F"/>
              </a:solidFill>
              <a:latin typeface="Arial" panose="020B0604020202020204" pitchFamily="34" charset="0"/>
              <a:cs typeface="Arial" panose="020B0604020202020204" pitchFamily="34" charset="0"/>
            </a:endParaRPr>
          </a:p>
          <a:p>
            <a:pPr algn="ctr"/>
            <a:r>
              <a:rPr lang="en-US" sz="2400">
                <a:solidFill>
                  <a:srgbClr val="313A3F"/>
                </a:solidFill>
                <a:latin typeface="Arial" panose="020B0604020202020204" pitchFamily="34" charset="0"/>
                <a:cs typeface="Arial" panose="020B0604020202020204" pitchFamily="34" charset="0"/>
              </a:rPr>
              <a:t>We received </a:t>
            </a:r>
          </a:p>
          <a:p>
            <a:pPr algn="ctr"/>
            <a:r>
              <a:rPr lang="en-US" sz="2800" b="1">
                <a:solidFill>
                  <a:srgbClr val="313A3F"/>
                </a:solidFill>
                <a:latin typeface="Arial" panose="020B0604020202020204" pitchFamily="34" charset="0"/>
                <a:cs typeface="Arial" panose="020B0604020202020204" pitchFamily="34" charset="0"/>
              </a:rPr>
              <a:t>874</a:t>
            </a:r>
          </a:p>
          <a:p>
            <a:pPr algn="ctr"/>
            <a:r>
              <a:rPr lang="en-US" sz="2400">
                <a:solidFill>
                  <a:srgbClr val="313A3F"/>
                </a:solidFill>
                <a:latin typeface="Arial" panose="020B0604020202020204" pitchFamily="34" charset="0"/>
                <a:cs typeface="Arial" panose="020B0604020202020204" pitchFamily="34" charset="0"/>
              </a:rPr>
              <a:t> referrals where the victim is aged between 18-24. </a:t>
            </a:r>
          </a:p>
        </p:txBody>
      </p:sp>
      <p:sp>
        <p:nvSpPr>
          <p:cNvPr id="2" name="TextBox 7">
            <a:extLst>
              <a:ext uri="{FF2B5EF4-FFF2-40B4-BE49-F238E27FC236}">
                <a16:creationId xmlns:a16="http://schemas.microsoft.com/office/drawing/2014/main" id="{6C4A5536-7D36-A533-ECEE-19670CFE3FD3}"/>
              </a:ext>
            </a:extLst>
          </p:cNvPr>
          <p:cNvSpPr txBox="1"/>
          <p:nvPr/>
        </p:nvSpPr>
        <p:spPr>
          <a:xfrm>
            <a:off x="7026825" y="603582"/>
            <a:ext cx="3581319" cy="3323987"/>
          </a:xfrm>
          <a:prstGeom prst="rect">
            <a:avLst/>
          </a:prstGeom>
          <a:ln w="28575">
            <a:solidFill>
              <a:srgbClr val="A2B01D"/>
            </a:solidFill>
          </a:ln>
        </p:spPr>
        <p:style>
          <a:lnRef idx="2">
            <a:schemeClr val="accent6"/>
          </a:lnRef>
          <a:fillRef idx="1">
            <a:schemeClr val="lt1"/>
          </a:fillRef>
          <a:effectRef idx="0">
            <a:schemeClr val="accent6"/>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ctr" fontAlgn="base"/>
            <a:r>
              <a:rPr lang="en-US" sz="1400" b="1">
                <a:solidFill>
                  <a:srgbClr val="000000"/>
                </a:solidFill>
                <a:latin typeface="Arial"/>
                <a:cs typeface="Arial"/>
              </a:rPr>
              <a:t>Our young people poster:</a:t>
            </a:r>
            <a:endParaRPr lang="en-US" sz="1400" b="1">
              <a:solidFill>
                <a:srgbClr val="000000"/>
              </a:solidFill>
              <a:latin typeface="Arial" panose="020B0604020202020204" pitchFamily="34" charset="0"/>
              <a:cs typeface="Arial"/>
            </a:endParaRPr>
          </a:p>
          <a:p>
            <a:pPr algn="ctr"/>
            <a:endParaRPr lang="en-US" sz="1400" b="1">
              <a:latin typeface="Arial"/>
              <a:cs typeface="Arial"/>
            </a:endParaRPr>
          </a:p>
          <a:p>
            <a:pPr marL="285750" indent="-285750">
              <a:buFont typeface="Arial,Sans-Serif"/>
              <a:buChar char="•"/>
            </a:pPr>
            <a:r>
              <a:rPr lang="en-GB" sz="1400">
                <a:latin typeface="Arial"/>
                <a:cs typeface="Arial"/>
              </a:rPr>
              <a:t>Following feedback from our stake holder feedback session, it was bought to our attention that our young people did not like the Victim First Futures posters and it didn’t speak to them </a:t>
            </a:r>
            <a:endParaRPr lang="en-US" sz="1400">
              <a:latin typeface="Arial"/>
              <a:cs typeface="Arial"/>
            </a:endParaRPr>
          </a:p>
          <a:p>
            <a:pPr marL="285750" indent="-285750">
              <a:buFont typeface="Arial,Sans-Serif"/>
              <a:buChar char="•"/>
            </a:pPr>
            <a:endParaRPr lang="en-GB" sz="1400">
              <a:latin typeface="Arial"/>
              <a:cs typeface="Arial"/>
            </a:endParaRPr>
          </a:p>
          <a:p>
            <a:pPr marL="285750" indent="-285750">
              <a:buFont typeface="Arial,Sans-Serif"/>
              <a:buChar char="•"/>
            </a:pPr>
            <a:r>
              <a:rPr lang="en-GB" sz="1400">
                <a:latin typeface="Arial"/>
                <a:cs typeface="Arial"/>
              </a:rPr>
              <a:t>Since then, we have been meeting with a group of young people to co-design a poster</a:t>
            </a:r>
            <a:endParaRPr lang="en-US" sz="1400">
              <a:latin typeface="Arial"/>
              <a:cs typeface="Arial"/>
            </a:endParaRPr>
          </a:p>
          <a:p>
            <a:pPr marL="285750" indent="-285750">
              <a:buFont typeface="Arial,Sans-Serif"/>
              <a:buChar char="•"/>
            </a:pPr>
            <a:endParaRPr lang="en-GB" sz="1400">
              <a:latin typeface="Arial"/>
              <a:cs typeface="Arial"/>
            </a:endParaRPr>
          </a:p>
          <a:p>
            <a:pPr marL="285750" indent="-285750">
              <a:buFont typeface="Arial,Sans-Serif"/>
              <a:buChar char="•"/>
            </a:pPr>
            <a:r>
              <a:rPr lang="en-GB" sz="1400">
                <a:latin typeface="Arial"/>
                <a:cs typeface="Arial"/>
              </a:rPr>
              <a:t>Victim First are creating one, and the young people involved are also creating one.</a:t>
            </a:r>
          </a:p>
        </p:txBody>
      </p:sp>
      <p:sp>
        <p:nvSpPr>
          <p:cNvPr id="5" name="TextBox 7">
            <a:extLst>
              <a:ext uri="{FF2B5EF4-FFF2-40B4-BE49-F238E27FC236}">
                <a16:creationId xmlns:a16="http://schemas.microsoft.com/office/drawing/2014/main" id="{E86A2C04-4F63-4148-A432-3D7D43DA0221}"/>
              </a:ext>
            </a:extLst>
          </p:cNvPr>
          <p:cNvSpPr txBox="1"/>
          <p:nvPr/>
        </p:nvSpPr>
        <p:spPr>
          <a:xfrm>
            <a:off x="7026824" y="5352208"/>
            <a:ext cx="3581319" cy="1384995"/>
          </a:xfrm>
          <a:prstGeom prst="rect">
            <a:avLst/>
          </a:prstGeom>
          <a:ln w="28575">
            <a:solidFill>
              <a:srgbClr val="A2B01D"/>
            </a:solidFill>
          </a:ln>
        </p:spPr>
        <p:style>
          <a:lnRef idx="2">
            <a:schemeClr val="accent6"/>
          </a:lnRef>
          <a:fillRef idx="1">
            <a:schemeClr val="lt1"/>
          </a:fillRef>
          <a:effectRef idx="0">
            <a:schemeClr val="accent6"/>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ctr" fontAlgn="base"/>
            <a:r>
              <a:rPr lang="en-US" sz="1400">
                <a:solidFill>
                  <a:srgbClr val="000000"/>
                </a:solidFill>
                <a:latin typeface="Arial"/>
                <a:cs typeface="Arial"/>
              </a:rPr>
              <a:t>What has Victim First Futures helped you with the most? </a:t>
            </a:r>
          </a:p>
          <a:p>
            <a:pPr algn="ctr" fontAlgn="base"/>
            <a:endParaRPr lang="en-US" sz="1400" b="1">
              <a:solidFill>
                <a:srgbClr val="000000"/>
              </a:solidFill>
              <a:latin typeface="Arial" panose="020B0604020202020204" pitchFamily="34" charset="0"/>
              <a:cs typeface="Arial"/>
            </a:endParaRPr>
          </a:p>
          <a:p>
            <a:pPr algn="ctr" fontAlgn="base"/>
            <a:r>
              <a:rPr lang="en-US" sz="1400" b="1" i="1">
                <a:solidFill>
                  <a:srgbClr val="000000"/>
                </a:solidFill>
                <a:latin typeface="Arial"/>
                <a:cs typeface="Arial"/>
              </a:rPr>
              <a:t>" </a:t>
            </a:r>
            <a:r>
              <a:rPr lang="en-US" sz="1400">
                <a:solidFill>
                  <a:srgbClr val="242424"/>
                </a:solidFill>
                <a:latin typeface="Arial"/>
                <a:cs typeface="Arial"/>
              </a:rPr>
              <a:t>Understanding what happened wasn’t my fault</a:t>
            </a:r>
            <a:r>
              <a:rPr lang="en-US" sz="1400" b="1" i="1">
                <a:solidFill>
                  <a:srgbClr val="000000"/>
                </a:solidFill>
                <a:latin typeface="Arial"/>
                <a:cs typeface="Arial"/>
              </a:rPr>
              <a:t>"​</a:t>
            </a:r>
          </a:p>
          <a:p>
            <a:pPr algn="ctr" fontAlgn="base"/>
            <a:r>
              <a:rPr lang="en-US" sz="1400" i="1">
                <a:solidFill>
                  <a:srgbClr val="000000"/>
                </a:solidFill>
                <a:latin typeface="Arial"/>
                <a:cs typeface="Arial"/>
              </a:rPr>
              <a:t>Feedback from 16-year-old Service User</a:t>
            </a:r>
          </a:p>
        </p:txBody>
      </p:sp>
      <p:pic>
        <p:nvPicPr>
          <p:cNvPr id="8" name="Picture 7" descr="A cellphone with text on it&#10;&#10;AI-generated content may be incorrect.">
            <a:extLst>
              <a:ext uri="{FF2B5EF4-FFF2-40B4-BE49-F238E27FC236}">
                <a16:creationId xmlns:a16="http://schemas.microsoft.com/office/drawing/2014/main" id="{28123A1E-6D62-3938-1397-BC475ECDABAB}"/>
              </a:ext>
            </a:extLst>
          </p:cNvPr>
          <p:cNvPicPr>
            <a:picLocks noChangeAspect="1"/>
          </p:cNvPicPr>
          <p:nvPr/>
        </p:nvPicPr>
        <p:blipFill>
          <a:blip r:embed="rId3"/>
          <a:srcRect r="-347"/>
          <a:stretch>
            <a:fillRect/>
          </a:stretch>
        </p:blipFill>
        <p:spPr>
          <a:xfrm>
            <a:off x="3903052" y="1167301"/>
            <a:ext cx="2197146" cy="3058015"/>
          </a:xfrm>
          <a:prstGeom prst="rect">
            <a:avLst/>
          </a:prstGeom>
        </p:spPr>
      </p:pic>
      <p:pic>
        <p:nvPicPr>
          <p:cNvPr id="9" name="Picture 8" descr="A poster of a hand holding a phone&#10;&#10;AI-generated content may be incorrect.">
            <a:extLst>
              <a:ext uri="{FF2B5EF4-FFF2-40B4-BE49-F238E27FC236}">
                <a16:creationId xmlns:a16="http://schemas.microsoft.com/office/drawing/2014/main" id="{FE1CBC8C-F309-6707-6445-C2D625D38B38}"/>
              </a:ext>
            </a:extLst>
          </p:cNvPr>
          <p:cNvPicPr>
            <a:picLocks noChangeAspect="1"/>
          </p:cNvPicPr>
          <p:nvPr/>
        </p:nvPicPr>
        <p:blipFill>
          <a:blip r:embed="rId4"/>
          <a:srcRect l="380" r="-380"/>
          <a:stretch>
            <a:fillRect/>
          </a:stretch>
        </p:blipFill>
        <p:spPr>
          <a:xfrm>
            <a:off x="4871575" y="3707667"/>
            <a:ext cx="1900849" cy="2627435"/>
          </a:xfrm>
          <a:prstGeom prst="rect">
            <a:avLst/>
          </a:prstGeom>
        </p:spPr>
      </p:pic>
      <p:sp>
        <p:nvSpPr>
          <p:cNvPr id="12" name="TextBox 7">
            <a:extLst>
              <a:ext uri="{FF2B5EF4-FFF2-40B4-BE49-F238E27FC236}">
                <a16:creationId xmlns:a16="http://schemas.microsoft.com/office/drawing/2014/main" id="{E325E724-B87C-6191-41E9-3559B0D6A82E}"/>
              </a:ext>
            </a:extLst>
          </p:cNvPr>
          <p:cNvSpPr txBox="1"/>
          <p:nvPr/>
        </p:nvSpPr>
        <p:spPr>
          <a:xfrm>
            <a:off x="7026824" y="4072438"/>
            <a:ext cx="3581319" cy="1169551"/>
          </a:xfrm>
          <a:prstGeom prst="rect">
            <a:avLst/>
          </a:prstGeom>
          <a:ln w="28575">
            <a:solidFill>
              <a:srgbClr val="A2B01D"/>
            </a:solidFill>
          </a:ln>
        </p:spPr>
        <p:style>
          <a:lnRef idx="2">
            <a:schemeClr val="accent6"/>
          </a:lnRef>
          <a:fillRef idx="1">
            <a:schemeClr val="lt1"/>
          </a:fillRef>
          <a:effectRef idx="0">
            <a:schemeClr val="accent6"/>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ctr" fontAlgn="base"/>
            <a:r>
              <a:rPr lang="en-US" sz="1400">
                <a:solidFill>
                  <a:srgbClr val="000000"/>
                </a:solidFill>
                <a:latin typeface="Arial"/>
                <a:cs typeface="Arial"/>
              </a:rPr>
              <a:t>What has Victim First Futures helped you with the most? </a:t>
            </a:r>
          </a:p>
          <a:p>
            <a:pPr algn="ctr" fontAlgn="base"/>
            <a:endParaRPr lang="en-US" sz="1400" b="1">
              <a:solidFill>
                <a:srgbClr val="000000"/>
              </a:solidFill>
              <a:latin typeface="Arial" panose="020B0604020202020204" pitchFamily="34" charset="0"/>
              <a:cs typeface="Arial"/>
            </a:endParaRPr>
          </a:p>
          <a:p>
            <a:pPr algn="ctr" fontAlgn="base"/>
            <a:r>
              <a:rPr lang="en-US" sz="1400" b="1" i="1">
                <a:solidFill>
                  <a:srgbClr val="000000"/>
                </a:solidFill>
                <a:latin typeface="Arial"/>
                <a:cs typeface="Arial"/>
              </a:rPr>
              <a:t>"</a:t>
            </a:r>
            <a:r>
              <a:rPr lang="en-US" sz="1400">
                <a:solidFill>
                  <a:srgbClr val="242424"/>
                </a:solidFill>
                <a:latin typeface="Arial"/>
                <a:cs typeface="Arial"/>
              </a:rPr>
              <a:t>Making me able to go outside again</a:t>
            </a:r>
            <a:r>
              <a:rPr lang="en-US" sz="1400" b="1" i="1">
                <a:solidFill>
                  <a:srgbClr val="000000"/>
                </a:solidFill>
                <a:latin typeface="Arial"/>
                <a:cs typeface="Arial"/>
              </a:rPr>
              <a:t>"​</a:t>
            </a:r>
          </a:p>
          <a:p>
            <a:pPr algn="ctr" fontAlgn="base"/>
            <a:r>
              <a:rPr lang="en-US" sz="1400" i="1">
                <a:solidFill>
                  <a:srgbClr val="000000"/>
                </a:solidFill>
                <a:latin typeface="Arial"/>
                <a:cs typeface="Arial"/>
              </a:rPr>
              <a:t>Feedback from 12-year-old Service User</a:t>
            </a:r>
          </a:p>
        </p:txBody>
      </p:sp>
    </p:spTree>
    <p:extLst>
      <p:ext uri="{BB962C8B-B14F-4D97-AF65-F5344CB8AC3E}">
        <p14:creationId xmlns:p14="http://schemas.microsoft.com/office/powerpoint/2010/main" val="418660735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17CCDEE-E144-9A86-2DA8-18600A6DEAB0}"/>
            </a:ext>
          </a:extLst>
        </p:cNvPr>
        <p:cNvGrpSpPr/>
        <p:nvPr/>
      </p:nvGrpSpPr>
      <p:grpSpPr>
        <a:xfrm>
          <a:off x="0" y="0"/>
          <a:ext cx="0" cy="0"/>
          <a:chOff x="0" y="0"/>
          <a:chExt cx="0" cy="0"/>
        </a:xfrm>
      </p:grpSpPr>
      <p:pic>
        <p:nvPicPr>
          <p:cNvPr id="3" name="Picture 2" descr="Shape&#10;&#10;Description automatically generated with medium confidence">
            <a:extLst>
              <a:ext uri="{FF2B5EF4-FFF2-40B4-BE49-F238E27FC236}">
                <a16:creationId xmlns:a16="http://schemas.microsoft.com/office/drawing/2014/main" id="{629C9FF9-3476-C5F2-2D89-520BE647985B}"/>
              </a:ext>
            </a:extLst>
          </p:cNvPr>
          <p:cNvPicPr>
            <a:picLocks noChangeAspect="1"/>
          </p:cNvPicPr>
          <p:nvPr/>
        </p:nvPicPr>
        <p:blipFill>
          <a:blip r:embed="rId4"/>
          <a:stretch>
            <a:fillRect/>
          </a:stretch>
        </p:blipFill>
        <p:spPr>
          <a:xfrm>
            <a:off x="0" y="0"/>
            <a:ext cx="12192000" cy="6858000"/>
          </a:xfrm>
          <a:prstGeom prst="rect">
            <a:avLst/>
          </a:prstGeom>
        </p:spPr>
      </p:pic>
      <p:sp>
        <p:nvSpPr>
          <p:cNvPr id="10" name="TextBox 9">
            <a:extLst>
              <a:ext uri="{FF2B5EF4-FFF2-40B4-BE49-F238E27FC236}">
                <a16:creationId xmlns:a16="http://schemas.microsoft.com/office/drawing/2014/main" id="{1D986321-3114-4AF9-6B85-952DF5A848EA}"/>
              </a:ext>
            </a:extLst>
          </p:cNvPr>
          <p:cNvSpPr txBox="1"/>
          <p:nvPr/>
        </p:nvSpPr>
        <p:spPr>
          <a:xfrm>
            <a:off x="304801" y="322585"/>
            <a:ext cx="8819533" cy="923330"/>
          </a:xfrm>
          <a:prstGeom prst="rect">
            <a:avLst/>
          </a:prstGeom>
          <a:noFill/>
        </p:spPr>
        <p:txBody>
          <a:bodyPr wrap="square" rtlCol="0">
            <a:spAutoFit/>
          </a:bodyPr>
          <a:lstStyle/>
          <a:p>
            <a:r>
              <a:rPr lang="en-US" sz="5400" b="1">
                <a:solidFill>
                  <a:srgbClr val="313A3F"/>
                </a:solidFill>
                <a:latin typeface="Arial" panose="020B0604020202020204" pitchFamily="34" charset="0"/>
                <a:cs typeface="Arial" panose="020B0604020202020204" pitchFamily="34" charset="0"/>
              </a:rPr>
              <a:t>Restorative Justice </a:t>
            </a:r>
          </a:p>
        </p:txBody>
      </p:sp>
      <p:sp>
        <p:nvSpPr>
          <p:cNvPr id="11" name="TextBox 10">
            <a:extLst>
              <a:ext uri="{FF2B5EF4-FFF2-40B4-BE49-F238E27FC236}">
                <a16:creationId xmlns:a16="http://schemas.microsoft.com/office/drawing/2014/main" id="{86FA0903-7853-EDEE-C30C-3CAD4AB6E0F5}"/>
              </a:ext>
            </a:extLst>
          </p:cNvPr>
          <p:cNvSpPr txBox="1"/>
          <p:nvPr/>
        </p:nvSpPr>
        <p:spPr>
          <a:xfrm>
            <a:off x="397432" y="1647158"/>
            <a:ext cx="5216787" cy="4154984"/>
          </a:xfrm>
          <a:prstGeom prst="rect">
            <a:avLst/>
          </a:prstGeom>
          <a:noFill/>
        </p:spPr>
        <p:txBody>
          <a:bodyPr wrap="square" lIns="91440" tIns="45720" rIns="91440" bIns="45720" rtlCol="0" anchor="t">
            <a:spAutoFit/>
          </a:bodyPr>
          <a:lstStyle/>
          <a:p>
            <a:r>
              <a:rPr lang="en-US" sz="2400">
                <a:solidFill>
                  <a:srgbClr val="313A3F"/>
                </a:solidFill>
                <a:latin typeface="Arial"/>
                <a:cs typeface="Arial"/>
              </a:rPr>
              <a:t>We received </a:t>
            </a:r>
            <a:r>
              <a:rPr lang="en-US" sz="2400" b="1">
                <a:solidFill>
                  <a:srgbClr val="313A3F"/>
                </a:solidFill>
                <a:latin typeface="Arial"/>
                <a:cs typeface="Arial"/>
              </a:rPr>
              <a:t>17 </a:t>
            </a:r>
            <a:r>
              <a:rPr lang="en-US" sz="2400">
                <a:solidFill>
                  <a:srgbClr val="313A3F"/>
                </a:solidFill>
                <a:latin typeface="Arial"/>
                <a:cs typeface="Arial"/>
              </a:rPr>
              <a:t>internal referrals.</a:t>
            </a:r>
          </a:p>
          <a:p>
            <a:r>
              <a:rPr lang="en-US" sz="2400">
                <a:solidFill>
                  <a:srgbClr val="313A3F"/>
                </a:solidFill>
                <a:latin typeface="Arial"/>
                <a:cs typeface="Arial"/>
              </a:rPr>
              <a:t>We received </a:t>
            </a:r>
            <a:r>
              <a:rPr lang="en-US" sz="2400" b="1">
                <a:solidFill>
                  <a:srgbClr val="313A3F"/>
                </a:solidFill>
                <a:latin typeface="Arial"/>
                <a:cs typeface="Arial"/>
              </a:rPr>
              <a:t>20</a:t>
            </a:r>
            <a:r>
              <a:rPr lang="en-US" sz="2400">
                <a:solidFill>
                  <a:srgbClr val="313A3F"/>
                </a:solidFill>
                <a:latin typeface="Arial"/>
                <a:cs typeface="Arial"/>
              </a:rPr>
              <a:t> external referrals. </a:t>
            </a:r>
            <a:br>
              <a:rPr lang="en-US" sz="2400">
                <a:solidFill>
                  <a:srgbClr val="313A3F"/>
                </a:solidFill>
                <a:latin typeface="Arial"/>
                <a:cs typeface="Arial"/>
              </a:rPr>
            </a:br>
            <a:endParaRPr lang="en-US" sz="2400">
              <a:solidFill>
                <a:srgbClr val="313A3F"/>
              </a:solidFill>
              <a:latin typeface="Arial"/>
              <a:cs typeface="Arial"/>
            </a:endParaRPr>
          </a:p>
          <a:p>
            <a:r>
              <a:rPr lang="en-US" sz="2400">
                <a:solidFill>
                  <a:srgbClr val="313A3F"/>
                </a:solidFill>
                <a:latin typeface="Arial"/>
                <a:cs typeface="Arial"/>
              </a:rPr>
              <a:t>We had </a:t>
            </a:r>
            <a:r>
              <a:rPr lang="en-US" sz="2400" b="1">
                <a:solidFill>
                  <a:srgbClr val="313A3F"/>
                </a:solidFill>
                <a:latin typeface="Arial"/>
                <a:cs typeface="Arial"/>
              </a:rPr>
              <a:t>43 RJ outcomes</a:t>
            </a:r>
            <a:r>
              <a:rPr lang="en-US" sz="2400">
                <a:solidFill>
                  <a:srgbClr val="313A3F"/>
                </a:solidFill>
                <a:latin typeface="Arial"/>
                <a:cs typeface="Arial"/>
              </a:rPr>
              <a:t>, including:</a:t>
            </a:r>
          </a:p>
          <a:p>
            <a:pPr marL="342900" indent="-342900">
              <a:buFont typeface="Arial" panose="020B0604020202020204" pitchFamily="34" charset="0"/>
              <a:buChar char="•"/>
            </a:pPr>
            <a:r>
              <a:rPr lang="en-US" sz="2400">
                <a:solidFill>
                  <a:srgbClr val="313A3F"/>
                </a:solidFill>
                <a:latin typeface="Arial"/>
                <a:cs typeface="Arial"/>
              </a:rPr>
              <a:t>1 x Face to Face Conference </a:t>
            </a:r>
          </a:p>
          <a:p>
            <a:pPr marL="342900" indent="-342900">
              <a:buFont typeface="Arial" panose="020B0604020202020204" pitchFamily="34" charset="0"/>
              <a:buChar char="•"/>
            </a:pPr>
            <a:r>
              <a:rPr lang="en-US" sz="2400">
                <a:solidFill>
                  <a:srgbClr val="313A3F"/>
                </a:solidFill>
                <a:latin typeface="Arial"/>
                <a:cs typeface="Arial"/>
              </a:rPr>
              <a:t>14 Shuttle RJ (exchange of letters) </a:t>
            </a:r>
          </a:p>
          <a:p>
            <a:pPr marL="342900" indent="-342900">
              <a:buFont typeface="Arial" panose="020B0604020202020204" pitchFamily="34" charset="0"/>
              <a:buChar char="•"/>
            </a:pPr>
            <a:r>
              <a:rPr lang="en-US" sz="2400">
                <a:solidFill>
                  <a:srgbClr val="313A3F"/>
                </a:solidFill>
                <a:latin typeface="Arial"/>
                <a:cs typeface="Arial"/>
              </a:rPr>
              <a:t>8 Shuttle RJ (verbal exchange)  </a:t>
            </a:r>
          </a:p>
          <a:p>
            <a:pPr marL="342900" indent="-342900">
              <a:buFont typeface="Arial" panose="020B0604020202020204" pitchFamily="34" charset="0"/>
              <a:buChar char="•"/>
            </a:pPr>
            <a:r>
              <a:rPr lang="en-US" sz="2400">
                <a:solidFill>
                  <a:srgbClr val="313A3F"/>
                </a:solidFill>
                <a:latin typeface="Arial"/>
                <a:cs typeface="Arial"/>
              </a:rPr>
              <a:t>20x victim provided with initial information on RJ </a:t>
            </a:r>
          </a:p>
          <a:p>
            <a:pPr marL="342900" indent="-342900">
              <a:buFont typeface="Arial" panose="020B0604020202020204" pitchFamily="34" charset="0"/>
              <a:buChar char="•"/>
            </a:pPr>
            <a:endParaRPr lang="en-US" sz="2400">
              <a:solidFill>
                <a:srgbClr val="313A3F"/>
              </a:solidFill>
              <a:latin typeface="Arial" panose="020B0604020202020204" pitchFamily="34" charset="0"/>
              <a:cs typeface="Arial" panose="020B0604020202020204" pitchFamily="34" charset="0"/>
            </a:endParaRPr>
          </a:p>
        </p:txBody>
      </p:sp>
      <p:pic>
        <p:nvPicPr>
          <p:cNvPr id="2" name="Online Media 6" title="Restorative Justice | Victim First">
            <a:hlinkClick r:id="" action="ppaction://media"/>
            <a:extLst>
              <a:ext uri="{FF2B5EF4-FFF2-40B4-BE49-F238E27FC236}">
                <a16:creationId xmlns:a16="http://schemas.microsoft.com/office/drawing/2014/main" id="{B77CC748-E5BD-1E24-6DF0-1988BBEAF033}"/>
              </a:ext>
            </a:extLst>
          </p:cNvPr>
          <p:cNvPicPr>
            <a:picLocks noRot="1" noChangeAspect="1"/>
          </p:cNvPicPr>
          <p:nvPr>
            <a:videoFile r:link="rId1"/>
          </p:nvPr>
        </p:nvPicPr>
        <p:blipFill>
          <a:blip r:embed="rId5"/>
          <a:srcRect t="2170"/>
          <a:stretch>
            <a:fillRect/>
          </a:stretch>
        </p:blipFill>
        <p:spPr>
          <a:xfrm>
            <a:off x="5978013" y="2118934"/>
            <a:ext cx="4803724" cy="2620132"/>
          </a:xfrm>
          <a:prstGeom prst="rect">
            <a:avLst/>
          </a:prstGeom>
        </p:spPr>
      </p:pic>
    </p:spTree>
    <p:extLst>
      <p:ext uri="{BB962C8B-B14F-4D97-AF65-F5344CB8AC3E}">
        <p14:creationId xmlns:p14="http://schemas.microsoft.com/office/powerpoint/2010/main" val="29870230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1372347E5A36884B8519EE0DAA29D388" ma:contentTypeVersion="11" ma:contentTypeDescription="Create a new document." ma:contentTypeScope="" ma:versionID="b73f0eba0fa21636eee641ca92a9a67e">
  <xsd:schema xmlns:xsd="http://www.w3.org/2001/XMLSchema" xmlns:xs="http://www.w3.org/2001/XMLSchema" xmlns:p="http://schemas.microsoft.com/office/2006/metadata/properties" xmlns:ns2="d003d36c-c325-425f-a8fc-7e0be60525d7" targetNamespace="http://schemas.microsoft.com/office/2006/metadata/properties" ma:root="true" ma:fieldsID="b02444ffafd6c73348646cff4541e2fe" ns2:_="">
    <xsd:import namespace="d003d36c-c325-425f-a8fc-7e0be60525d7"/>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ObjectDetectorVersions" minOccurs="0"/>
                <xsd:element ref="ns2:lcf76f155ced4ddcb4097134ff3c332f" minOccurs="0"/>
                <xsd:element ref="ns2:MediaServiceDateTaken" minOccurs="0"/>
                <xsd:element ref="ns2:MediaServiceOCR" minOccurs="0"/>
                <xsd:element ref="ns2:MediaServiceGenerationTime" minOccurs="0"/>
                <xsd:element ref="ns2:MediaServiceEventHashCode" minOccurs="0"/>
                <xsd:element ref="ns2: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003d36c-c325-425f-a8fc-7e0be60525d7"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element name="lcf76f155ced4ddcb4097134ff3c332f" ma:index="13" nillable="true" ma:taxonomy="true" ma:internalName="lcf76f155ced4ddcb4097134ff3c332f" ma:taxonomyFieldName="MediaServiceImageTags" ma:displayName="Image Tags" ma:readOnly="false" ma:fieldId="{5cf76f15-5ced-4ddc-b409-7134ff3c332f}" ma:taxonomyMulti="true" ma:sspId="c4fa03e4-426a-41c6-a776-1cd48614a921" ma:termSetId="09814cd3-568e-fe90-9814-8d621ff8fb84" ma:anchorId="fba54fb3-c3e1-fe81-a776-ca4b69148c4d" ma:open="true" ma:isKeyword="false">
      <xsd:complexType>
        <xsd:sequence>
          <xsd:element ref="pc:Terms" minOccurs="0" maxOccurs="1"/>
        </xsd:sequence>
      </xsd:complexType>
    </xsd:element>
    <xsd:element name="MediaServiceDateTaken" ma:index="14" nillable="true" ma:displayName="MediaServiceDateTaken" ma:hidden="true" ma:indexed="true" ma:internalName="MediaServiceDateTaken"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Location" ma:index="18" nillable="true" ma:displayName="Location" ma:indexed="true" ma:internalName="MediaServiceLocation"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d003d36c-c325-425f-a8fc-7e0be60525d7">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BB08F15B-29E6-4C3C-B44E-42FDD6697C14}">
  <ds:schemaRefs>
    <ds:schemaRef ds:uri="http://schemas.microsoft.com/sharepoint/v3/contenttype/forms"/>
  </ds:schemaRefs>
</ds:datastoreItem>
</file>

<file path=customXml/itemProps2.xml><?xml version="1.0" encoding="utf-8"?>
<ds:datastoreItem xmlns:ds="http://schemas.openxmlformats.org/officeDocument/2006/customXml" ds:itemID="{B462B95C-6E8F-42F4-801C-4C8592EBA812}">
  <ds:schemaRefs>
    <ds:schemaRef ds:uri="d003d36c-c325-425f-a8fc-7e0be60525d7"/>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A3284BF1-6197-413A-82B2-9C12046287B8}">
  <ds:schemaRefs>
    <ds:schemaRef ds:uri="03998765-d5aa-4fdd-a83b-87e6f7a1ae02"/>
    <ds:schemaRef ds:uri="d003d36c-c325-425f-a8fc-7e0be60525d7"/>
    <ds:schemaRef ds:uri="d28da1bc-979c-4818-90a3-323a8712c889"/>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Application>Microsoft Office PowerPoint</Application>
  <PresentationFormat>Widescreen</PresentationFormat>
  <Slides>12</Slides>
  <Notes>4</Notes>
  <HiddenSlides>0</HiddenSlides>
  <ScaleCrop>false</ScaleCrop>
  <HeadingPairs>
    <vt:vector size="4" baseType="variant">
      <vt:variant>
        <vt:lpstr>Theme</vt:lpstr>
      </vt:variant>
      <vt:variant>
        <vt:i4>1</vt:i4>
      </vt:variant>
      <vt:variant>
        <vt:lpstr>Slide Titles</vt:lpstr>
      </vt:variant>
      <vt:variant>
        <vt:i4>12</vt:i4>
      </vt:variant>
    </vt:vector>
  </HeadingPairs>
  <TitlesOfParts>
    <vt:vector size="13"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Courtney Jones</dc:creator>
  <cp:revision>1</cp:revision>
  <dcterms:created xsi:type="dcterms:W3CDTF">2022-07-07T12:21:06Z</dcterms:created>
  <dcterms:modified xsi:type="dcterms:W3CDTF">2026-06-23T11:00:22Z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47e51286-47c4-4123-8966-22562bada071_Enabled">
    <vt:lpwstr>true</vt:lpwstr>
  </property>
  <property fmtid="{D5CDD505-2E9C-101B-9397-08002B2CF9AE}" pid="3" name="MSIP_Label_47e51286-47c4-4123-8966-22562bada071_SetDate">
    <vt:lpwstr>2022-07-07T14:59:15Z</vt:lpwstr>
  </property>
  <property fmtid="{D5CDD505-2E9C-101B-9397-08002B2CF9AE}" pid="4" name="MSIP_Label_47e51286-47c4-4123-8966-22562bada071_Method">
    <vt:lpwstr>Privileged</vt:lpwstr>
  </property>
  <property fmtid="{D5CDD505-2E9C-101B-9397-08002B2CF9AE}" pid="5" name="MSIP_Label_47e51286-47c4-4123-8966-22562bada071_Name">
    <vt:lpwstr>Internal</vt:lpwstr>
  </property>
  <property fmtid="{D5CDD505-2E9C-101B-9397-08002B2CF9AE}" pid="6" name="MSIP_Label_47e51286-47c4-4123-8966-22562bada071_SiteId">
    <vt:lpwstr>f1ded84e-ebd3-46b2-98f8-658f4ca1209c</vt:lpwstr>
  </property>
  <property fmtid="{D5CDD505-2E9C-101B-9397-08002B2CF9AE}" pid="7" name="MSIP_Label_47e51286-47c4-4123-8966-22562bada071_ActionId">
    <vt:lpwstr>d48f0eef-eb88-4cd8-9a79-0ff8e525faa9</vt:lpwstr>
  </property>
  <property fmtid="{D5CDD505-2E9C-101B-9397-08002B2CF9AE}" pid="8" name="MSIP_Label_47e51286-47c4-4123-8966-22562bada071_ContentBits">
    <vt:lpwstr>2</vt:lpwstr>
  </property>
  <property fmtid="{D5CDD505-2E9C-101B-9397-08002B2CF9AE}" pid="9" name="ClassificationContentMarkingFooterLocations">
    <vt:lpwstr>Office Theme:8</vt:lpwstr>
  </property>
  <property fmtid="{D5CDD505-2E9C-101B-9397-08002B2CF9AE}" pid="10" name="ClassificationContentMarkingFooterText">
    <vt:lpwstr>Classification : Official</vt:lpwstr>
  </property>
  <property fmtid="{D5CDD505-2E9C-101B-9397-08002B2CF9AE}" pid="11" name="ContentTypeId">
    <vt:lpwstr>0x0101001372347E5A36884B8519EE0DAA29D388</vt:lpwstr>
  </property>
  <property fmtid="{D5CDD505-2E9C-101B-9397-08002B2CF9AE}" pid="12" name="MediaServiceImageTags">
    <vt:lpwstr/>
  </property>
</Properties>
</file>